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SpecialPlsOnTitleSld="0">
  <p:sldMasterIdLst>
    <p:sldMasterId id="2147483801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906000" cy="6858000" type="A4"/>
  <p:notesSz cx="6864350" cy="9996488"/>
  <p:defaultTextStyle>
    <a:defPPr>
      <a:defRPr lang="ko-KR"/>
    </a:defPPr>
    <a:lvl1pPr marL="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1" name="KimYD" initials="K" lastIdx="0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loop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0" themeSkinType="4" themeTransitionType="4112" useThemeTransition="1" byMouseClick="1" attrType="1" dur="2000" useSnd="1" useSndIndex="1" sndIndex="17" r:sndid="rId1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D68EC60B-5C72-4F00-A40B-8A06571290DB}" styleName="Normal Style 1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8739C0C-AB16-40ED-8C5A-176A687DF9E4}" styleName="Normal Style 1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2FFE23-0BB2-45EB-AA5A-FA1B39E901F1}" styleName="Normal Style 2 - Body/Background 2">
    <a:tblBg>
      <a:effectRef idx="1">
        <a:schemeClr val="dk1"/>
      </a:effectRef>
    </a:tblBg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dk1">
              <a:tint val="10000"/>
              <a:satMod val="53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30000"/>
              <a:satMod val="33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20000"/>
              <a:satMod val="73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>
              <a:alpha val="90000"/>
              <a:satMod val="150000"/>
            </a:schemeClr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>
              <a:alpha val="90000"/>
              <a:satMod val="150000"/>
            </a:schemeClr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>
              <a:alpha val="50000"/>
              <a:satMod val="630000"/>
            </a:schemeClr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>
              <a:shade val="50000"/>
              <a:satMod val="230000"/>
            </a:schemeClr>
          </a:solidFill>
        </a:fill>
      </a:tcStyle>
    </a:firstRow>
  </a:tblStyle>
  <a:tblStyle styleId="{138F972D-3A02-497A-9D08-DF27CF173CB4}" styleName="Generic Style 1- Body/Background Dark Color 1">
    <a:tblBg>
      <a:fillRef idx="2">
        <a:schemeClr val="dk1"/>
      </a:fillRef>
      <a:effectRef idx="2">
        <a:schemeClr val="dk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dk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lt1"/>
            </a:lnRef>
          </a:top>
          <a:bottom>
            <a:lnRef idx="1">
              <a:schemeClr val="lt1"/>
            </a:lnRef>
          </a:bottom>
        </a:tcBdr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lt1"/>
            </a:lnRef>
          </a:left>
          <a:right>
            <a:lnRef idx="2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2">
              <a:schemeClr val="l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dk1"/>
            </a:lnRef>
          </a:left>
          <a:right>
            <a:lnRef idx="1">
              <a:schemeClr val="dk1"/>
            </a:lnRef>
          </a:right>
          <a:top>
            <a:lnRef idx="1">
              <a:schemeClr val="dk1"/>
            </a:lnRef>
          </a:top>
          <a:bottom>
            <a:lnRef idx="3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gradFill rotWithShape="1">
            <a:gsLst>
              <a:gs pos="0">
                <a:schemeClr val="dk1">
                  <a:shade val="61000"/>
                  <a:satMod val="130000"/>
                </a:schemeClr>
              </a:gs>
              <a:gs pos="5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9000"/>
                  <a:satMod val="135000"/>
                </a:schemeClr>
              </a:gs>
            </a:gsLst>
            <a:lin ang="16200000" scaled="0"/>
          </a:gradFill>
        </a:fill>
      </a:tcStyle>
    </a:firstRow>
  </a:tblStyle>
  <a:tblStyle styleId="{76450435-6131-4BA9-BD02-603D08AFE7CB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3"/>
              </a:solidFill>
            </a:ln>
          </a:top>
          <a:bottom>
            <a:ln w="2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3"/>
              </a:solidFill>
            </a:ln>
          </a:top>
          <a:bottom>
            <a:ln w="100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69FF03A-DF0C-4845-94BB-EF2385AD676B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1"/>
              </a:solidFill>
            </a:ln>
          </a:top>
          <a:bottom>
            <a:ln w="2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1"/>
              </a:solidFill>
            </a:ln>
          </a:top>
          <a:bottom>
            <a:ln w="10000" cmpd="sng">
              <a:solidFill>
                <a:schemeClr val="accent1"/>
              </a:solidFill>
            </a:ln>
          </a:bottom>
        </a:tcBdr>
        <a:fill>
          <a:solidFill>
            <a:schemeClr val="accent1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214DD3E-408A-4D45-97B2-FA70A904B6D0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thickThin">
              <a:solidFill>
                <a:schemeClr val="accent6"/>
              </a:solidFill>
            </a:ln>
          </a:top>
          <a:bottom>
            <a:ln w="22700" cmpd="thickThin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6"/>
              </a:solidFill>
            </a:ln>
          </a:top>
          <a:bottom>
            <a:ln w="10000" cmpd="sng">
              <a:solidFill>
                <a:schemeClr val="accent6"/>
              </a:solidFill>
            </a:ln>
          </a:bottom>
        </a:tcBdr>
        <a:fill>
          <a:solidFill>
            <a:schemeClr val="accent6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E90C144-425D-43D6-A315-C36DDC3802C1}" styleName="Generic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7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lt1"/>
            </a:lnRef>
          </a:top>
          <a:bottom>
            <a:lnRef idx="1">
              <a:schemeClr val="lt1"/>
            </a:lnRef>
          </a:bottom>
        </a:tcBdr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lt1"/>
            </a:lnRef>
          </a:left>
          <a:right>
            <a:lnRef idx="2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2">
              <a:schemeClr val="l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3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gradFill rotWithShape="1">
            <a:gsLst>
              <a:gs pos="0">
                <a:schemeClr val="accent6">
                  <a:shade val="61000"/>
                  <a:satMod val="130000"/>
                </a:schemeClr>
              </a:gs>
              <a:gs pos="5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9000"/>
                  <a:satMod val="135000"/>
                </a:schemeClr>
              </a:gs>
            </a:gsLst>
            <a:lin ang="16200000" scaled="0"/>
          </a:gra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D0585D-BEE6-471C-A8B9-D2DDCAC283FB}" styleName="Normal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5"/>
              </a:solidFill>
            </a:ln>
          </a:left>
          <a:right>
            <a:ln w="40000" cmpd="sng">
              <a:solidFill>
                <a:schemeClr val="accent5"/>
              </a:solidFill>
            </a:ln>
          </a:right>
          <a:top>
            <a:ln w="40000" cmpd="sng">
              <a:solidFill>
                <a:schemeClr val="accent5"/>
              </a:solidFill>
            </a:ln>
          </a:top>
          <a:bottom>
            <a:ln w="400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5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5">
          <a:shade val="80000"/>
        </a:schemeClr>
      </a:tcTxStyle>
      <a:tcStyle>
        <a:tcBdr>
          <a:bottom>
            <a:ln w="35400" cmpd="sng">
              <a:solidFill>
                <a:schemeClr val="accent5">
                  <a:shade val="80000"/>
                </a:schemeClr>
              </a:solidFill>
            </a:ln>
          </a:bottom>
        </a:tcBdr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8D88D6A-5F01-457D-8EC9-7B5F63248C40}" styleName="Normal Style 1 - Body/Background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DE67981-C926-4AC7-AA08-ACFD1CD1FBA1}" styleName="Normal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1"/>
              </a:solidFill>
            </a:ln>
          </a:left>
          <a:right>
            <a:ln w="40000" cmpd="sng">
              <a:solidFill>
                <a:schemeClr val="accent1"/>
              </a:solidFill>
            </a:ln>
          </a:right>
          <a:top>
            <a:ln w="40000" cmpd="sng">
              <a:solidFill>
                <a:schemeClr val="accent1"/>
              </a:solidFill>
            </a:ln>
          </a:top>
          <a:bottom>
            <a:ln w="400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>
          <a:shade val="80000"/>
        </a:schemeClr>
      </a:tcTxStyle>
      <a:tcStyle>
        <a:tcBdr>
          <a:bottom>
            <a:ln w="35400" cmpd="sng">
              <a:solidFill>
                <a:schemeClr val="accent1">
                  <a:shade val="80000"/>
                </a:schemeClr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</a:tblStyle>
  <a:tblStyle styleId="{1EDF2F87-84AD-4230-966E-E561DF79DAAB}" styleName="Generic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lt1"/>
            </a:lnRef>
          </a:top>
          <a:bottom>
            <a:lnRef idx="1">
              <a:schemeClr val="lt1"/>
            </a:lnRef>
          </a:bottom>
        </a:tcBdr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lt1"/>
            </a:lnRef>
          </a:left>
          <a:right>
            <a:lnRef idx="2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2">
              <a:schemeClr val="l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3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gradFill rotWithShape="1">
            <a:gsLst>
              <a:gs pos="0">
                <a:schemeClr val="accent1">
                  <a:shade val="61000"/>
                  <a:satMod val="130000"/>
                </a:schemeClr>
              </a:gs>
              <a:gs pos="5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9000"/>
                  <a:satMod val="135000"/>
                </a:schemeClr>
              </a:gs>
            </a:gsLst>
            <a:lin ang="16200000" scaled="0"/>
          </a:gradFill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56A6DC8-C47D-4E6D-BBC8-75E592D87017}" styleName="Normal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6">
          <a:shade val="80000"/>
        </a:schemeClr>
      </a:tcTxStyle>
      <a:tcStyle>
        <a:tcBdr>
          <a:bottom>
            <a:ln w="35400" cmpd="sng">
              <a:solidFill>
                <a:schemeClr val="accent6">
                  <a:shade val="80000"/>
                </a:schemeClr>
              </a:solidFill>
            </a:ln>
          </a:bottom>
        </a:tcBdr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03D64DA-AF10-459A-8A74-E98BE4F6B58D}" styleName="Generic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5">
              <a:alpha val="7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lt1"/>
            </a:lnRef>
          </a:top>
          <a:bottom>
            <a:lnRef idx="1">
              <a:schemeClr val="lt1"/>
            </a:lnRef>
          </a:bottom>
        </a:tcBdr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lt1"/>
            </a:lnRef>
          </a:left>
          <a:right>
            <a:lnRef idx="2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2">
              <a:schemeClr val="l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3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gradFill rotWithShape="1">
            <a:gsLst>
              <a:gs pos="0">
                <a:schemeClr val="accent5">
                  <a:shade val="61000"/>
                  <a:satMod val="130000"/>
                </a:schemeClr>
              </a:gs>
              <a:gs pos="5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9000"/>
                  <a:satMod val="135000"/>
                </a:schemeClr>
              </a:gs>
            </a:gsLst>
            <a:lin ang="16200000" scaled="0"/>
          </a:gra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7122BE6-D220-400A-8156-72DE76DAD46A}" styleName="Generic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7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lt1"/>
            </a:lnRef>
          </a:top>
          <a:bottom>
            <a:lnRef idx="1">
              <a:schemeClr val="lt1"/>
            </a:lnRef>
          </a:bottom>
        </a:tcBdr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lt1"/>
            </a:lnRef>
          </a:left>
          <a:right>
            <a:lnRef idx="2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2">
              <a:schemeClr val="l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3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gradFill rotWithShape="1">
            <a:gsLst>
              <a:gs pos="0">
                <a:schemeClr val="accent2">
                  <a:shade val="61000"/>
                  <a:satMod val="130000"/>
                </a:schemeClr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9000"/>
                  <a:satMod val="135000"/>
                </a:schemeClr>
              </a:gs>
            </a:gsLst>
            <a:lin ang="16200000" scaled="0"/>
          </a:gradFill>
        </a:fill>
      </a:tcStyle>
    </a:firstRow>
  </a:tblStyle>
  <a:tblStyle styleId="{BDF0A0EA-C916-463C-A3AD-4CCFBD9124EA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>
        <a:fontRef idx="minor">
          <a:scrgbClr r="0" g="0" b="0"/>
        </a:fontRef>
        <a:schemeClr val="accent1"/>
      </a:tcTxStyle>
      <a:tcStyle>
        <a:tcBdr>
          <a:top>
            <a:ln w="6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accent1">
          <a:shade val="40000"/>
        </a:schemeClr>
      </a:tcTxStyle>
      <a:tcStyle>
        <a:tcBdr/>
        <a:fill>
          <a:solidFill>
            <a:schemeClr val="accent1">
              <a:alpha val="40000"/>
            </a:schemeClr>
          </a:solidFill>
        </a:fill>
      </a:tcStyle>
    </a:firstRow>
  </a:tblStyle>
  <a:tblStyle styleId="{F372CEF0-20D0-4271-8E5D-44551141A8E2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32700" cmpd="sng">
              <a:solidFill>
                <a:schemeClr val="accent6"/>
              </a:solidFill>
              <a:prstDash val="dash"/>
            </a:ln>
          </a:left>
          <a:right>
            <a:ln w="32700" cmpd="sng">
              <a:solidFill>
                <a:schemeClr val="accent6"/>
              </a:solidFill>
              <a:prstDash val="dash"/>
            </a:ln>
          </a:right>
          <a:top>
            <a:ln w="32700" cmpd="sng">
              <a:solidFill>
                <a:schemeClr val="accent6"/>
              </a:solidFill>
              <a:prstDash val="dash"/>
            </a:ln>
          </a:top>
          <a:bottom>
            <a:ln w="32700" cmpd="sng">
              <a:solidFill>
                <a:schemeClr val="accent6"/>
              </a:solidFill>
              <a:prstDash val="dash"/>
            </a:ln>
          </a:bottom>
          <a:insideH>
            <a:ln w="22700" cmpd="sng">
              <a:solidFill>
                <a:schemeClr val="accent6"/>
              </a:solidFill>
              <a:prstDash val="sysDot"/>
            </a:ln>
          </a:insideH>
          <a:insideV>
            <a:ln w="22700" cmpd="sng">
              <a:solidFill>
                <a:schemeClr val="accent6"/>
              </a:solidFill>
              <a:prstDash val="sysDot"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5833"/>
    <p:restoredTop sz="98960"/>
  </p:normalViewPr>
  <p:slideViewPr>
    <p:cSldViewPr snapToObjects="1">
      <p:cViewPr varScale="1">
        <p:scale>
          <a:sx n="100" d="100"/>
          <a:sy n="100" d="100"/>
        </p:scale>
        <p:origin x="66" y="2370"/>
      </p:cViewPr>
      <p:guideLst>
        <p:guide orient="horz" pos="2157"/>
        <p:guide pos="3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4" d="100"/>
        <a:sy n="84" d="100"/>
      </p:scale>
      <p:origin x="0" y="-4896"/>
    </p:cViewPr>
  </p:sorterViewPr>
  <p:notesViewPr>
    <p:cSldViewPr snapToObjects="1">
      <p:cViewPr varScale="1">
        <p:scale>
          <a:sx n="81" d="100"/>
          <a:sy n="81" d="100"/>
        </p:scale>
        <p:origin x="3954" y="66"/>
      </p:cViewPr>
      <p:guideLst>
        <p:guide orient="horz" pos="3143"/>
        <p:guide pos="2149"/>
      </p:guideLst>
    </p:cSldViewPr>
  </p:notesViewPr>
  <p:gridSpacing cx="36004" cy="36004"/>
</p:viewPr>
</file>

<file path=ppt/_rels/presProps.xml.rels><?xml version="1.0" encoding="UTF-8" standalone="yes" ?><Relationships xmlns="http://schemas.openxmlformats.org/package/2006/relationships"><Relationship Id="rId1" Type="http://schemas.openxmlformats.org/officeDocument/2006/relationships/externalLinkPath" Target="NULL" TargetMode="External" /></Relationships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commentAuthors" Target="commentAuthors.xml"  /><Relationship Id="rId2" Type="http://schemas.openxmlformats.org/officeDocument/2006/relationships/notesMaster" Target="notesMasters/notesMaster1.xml"  /><Relationship Id="rId20" Type="http://schemas.openxmlformats.org/officeDocument/2006/relationships/presProps" Target="presProps.xml"  /><Relationship Id="rId21" Type="http://schemas.openxmlformats.org/officeDocument/2006/relationships/viewProps" Target="viewProps.xml"  /><Relationship Id="rId22" Type="http://schemas.openxmlformats.org/officeDocument/2006/relationships/theme" Target="theme/theme1.xml"  /><Relationship Id="rId23" Type="http://schemas.openxmlformats.org/officeDocument/2006/relationships/tableStyles" Target="tableStyles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charts/_rels/chart1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1.xlsx"  /></Relationships>
</file>

<file path=ppt/charts/chart1.xml><?xml version="1.0" encoding="utf-8"?>
<c:chartSpace xmlns:r="http://schemas.openxmlformats.org/officeDocument/2006/relationships" xmlns:a="http://schemas.openxmlformats.org/drawingml/2006/main" xmlns:c="http://schemas.openxmlformats.org/drawingml/2006/chart">
  <c:date1904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roundedCorners val="0"/>
  <c:chart>
    <c:title>
      <c:layout/>
      <c:overlay val="0"/>
      <c:txPr>
        <a:bodyPr rot="0" vert="horz" wrap="none" lIns="0" tIns="0" rIns="0" bIns="0" anchor="ctr" anchorCtr="1"/>
        <a:p>
          <a:pPr algn="l">
            <a:defRPr sz="1400" b="0" i="0" u="none"/>
          </a:pPr>
          <a:endParaRPr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국방내 전자정부 표준프레임워크 적용 체계 현황</c:v>
                </c:pt>
              </c:strCache>
            </c:strRef>
          </c:tx>
          <c:spPr>
            <a:solidFill>
              <a:srgbClr val="00ade7"/>
            </a:solidFill>
            <a:effectLst>
              <a:glow rad="63500">
                <a:schemeClr val="accent5">
                  <a:satMod val="175000"/>
                  <a:alpha val="50000"/>
                </a:schemeClr>
              </a:glow>
              <a:outerShdw blurRad="76200" dist="76200" dir="2700000" algn="ctr" rotWithShape="0">
                <a:srgbClr val="000000">
                  <a:alpha val="50000"/>
                </a:srgbClr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18년</c:v>
                </c:pt>
                <c:pt idx="1">
                  <c:v>19년</c:v>
                </c:pt>
                <c:pt idx="2">
                  <c:v>20년</c:v>
                </c:pt>
                <c:pt idx="3">
                  <c:v>21년</c:v>
                </c:pt>
                <c:pt idx="4">
                  <c:v>22년</c:v>
                </c:pt>
                <c:pt idx="5">
                  <c:v>23년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13</c:v>
                </c:pt>
                <c:pt idx="3">
                  <c:v>9</c:v>
                </c:pt>
                <c:pt idx="4">
                  <c:v>10</c:v>
                </c:pt>
                <c:pt idx="5">
                  <c:v>2</c:v>
                </c:pt>
              </c:numCache>
            </c:numRef>
          </c:val>
        </c:ser>
        <c:gapWidth val="150"/>
        <c:overlap val="0"/>
        <c:axId val="856543348"/>
        <c:axId val="225866474"/>
      </c:barChart>
      <c:catAx>
        <c:axId val="856543348"/>
        <c:scaling>
          <c:orientation val="minMax"/>
        </c:scaling>
        <c:axPos val="l"/>
        <c:crossAx val="225866474"/>
        <c:delete val="0"/>
        <c:majorTickMark val="out"/>
        <c:minorTickMark val="none"/>
        <c:tickLblPos val="nextTo"/>
        <c:spPr>
          <a:ln w="9525" cap="flat" cmpd="sng" algn="ctr">
            <a:solidFill>
              <a:schemeClr val="dk1"/>
            </a:solidFill>
            <a:prstDash val="solid"/>
            <a:round/>
            <a:headEnd w="med" len="med"/>
            <a:tailEnd w="med" len="med"/>
          </a:ln>
        </c:spPr>
        <c:crosses val="autoZero"/>
        <c:auto val="1"/>
        <c:lblAlgn val="ctr"/>
        <c:lblOffset val="100"/>
        <c:tickMarkSkip val="1"/>
        <c:noMultiLvlLbl val="0"/>
      </c:catAx>
      <c:valAx>
        <c:axId val="225866474"/>
        <c:scaling>
          <c:orientation val="minMax"/>
        </c:scaling>
        <c:axPos val="b"/>
        <c:crossAx val="856543348"/>
        <c:delete val="0"/>
        <c:majorGridlines>
          <c:spPr>
            <a:ln w="9525" cap="flat" cmpd="sng" algn="ctr">
              <a:solidFill>
                <a:schemeClr val="dk1"/>
              </a:solidFill>
              <a:prstDash val="solid"/>
              <a:round/>
              <a:headEnd w="med" len="med"/>
              <a:tailEnd w="med" len="me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dk1"/>
            </a:solidFill>
            <a:prstDash val="solid"/>
            <a:round/>
            <a:headEnd w="med" len="med"/>
            <a:tailEnd w="med" len="med"/>
          </a:ln>
        </c:spPr>
        <c:crosses val="autoZero"/>
        <c:crossBetween val="between"/>
      </c:valAx>
      <c:spPr>
        <a:noFill/>
        <a:ln w="9525" cap="flat" cmpd="sng" algn="ctr">
          <a:noFill/>
          <a:prstDash val="solid"/>
          <a:round/>
          <a:headEnd w="med" len="med"/>
          <a:tailEnd w="med" len="med"/>
        </a:ln>
      </c:spPr>
    </c:plotArea>
    <c:dispBlanksAs val="gap"/>
  </c:chart>
  <c:txPr>
    <a:bodyPr rot="0" vert="horz" wrap="none" lIns="0" tIns="0" rIns="0" bIns="0" anchor="ctr" anchorCtr="1"/>
    <a:p>
      <a:pPr algn="l">
        <a:defRPr sz="1000" b="0" i="0" u="none">
          <a:latin typeface="함초롬돋움"/>
          <a:ea typeface="함초롬돋움"/>
          <a:cs typeface="함초롬돋움"/>
          <a:sym typeface="함초롬돋움"/>
        </a:defRPr>
      </a:pPr>
      <a:endParaRPr/>
    </a:p>
  </c:txPr>
  <c:extLst>
    <c:ext uri="CC8EB2C9-7E31-499d-B8F2-F6CE61031016">
      <ho:hncChartStyle xmlns:ho="http://schemas.haansoft.com/office/8.0" layoutIndex="-1" colorIndex="0" styleIndex="0"/>
    </c:ext>
  </c:extLst>
  <c:externalData r:id="rId1">
    <c:autoUpdate val="0"/>
  </c:externalData>
</c:chartSpace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1"/>
            <a:ext cx="2974552" cy="499824"/>
          </a:xfrm>
          <a:prstGeom prst="rect">
            <a:avLst/>
          </a:prstGeom>
        </p:spPr>
        <p:txBody>
          <a:bodyPr vert="horz" lIns="96327" tIns="48165" rIns="96327" bIns="48165"/>
          <a:lstStyle>
            <a:lvl1pPr algn="l">
              <a:defRPr sz="1300"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8211" y="1"/>
            <a:ext cx="2974552" cy="499824"/>
          </a:xfrm>
          <a:prstGeom prst="rect">
            <a:avLst/>
          </a:prstGeom>
        </p:spPr>
        <p:txBody>
          <a:bodyPr vert="horz" lIns="96327" tIns="48165" rIns="96327" bIns="48165"/>
          <a:lstStyle>
            <a:lvl1pPr algn="r">
              <a:defRPr sz="1300"/>
            </a:lvl1pPr>
          </a:lstStyle>
          <a:p>
            <a:pPr>
              <a:defRPr lang="ko-KR" altLang="en-US"/>
            </a:pPr>
            <a:fld id="{1A3D5110-9FE0-496F-B26A-071D02F2DE37}" type="datetime1">
              <a:rPr lang="ko-KR" altLang="en-US"/>
              <a:pPr>
                <a:defRPr lang="ko-KR" altLang="en-US"/>
              </a:pPr>
              <a:t>2023-12-06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4931"/>
            <a:ext cx="2974552" cy="499824"/>
          </a:xfrm>
          <a:prstGeom prst="rect">
            <a:avLst/>
          </a:prstGeom>
        </p:spPr>
        <p:txBody>
          <a:bodyPr vert="horz" lIns="96327" tIns="48165" rIns="96327" bIns="48165" anchor="b"/>
          <a:lstStyle>
            <a:lvl1pPr algn="l">
              <a:defRPr sz="1300"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8211" y="9494931"/>
            <a:ext cx="2974552" cy="499824"/>
          </a:xfrm>
          <a:prstGeom prst="rect">
            <a:avLst/>
          </a:prstGeom>
        </p:spPr>
        <p:txBody>
          <a:bodyPr vert="horz" lIns="96327" tIns="48165" rIns="96327" bIns="48165" anchor="b"/>
          <a:lstStyle>
            <a:lvl1pPr algn="r">
              <a:defRPr sz="1300"/>
            </a:lvl1pPr>
          </a:lstStyle>
          <a:p>
            <a:pPr>
              <a:defRPr lang="ko-KR" altLang="en-US"/>
            </a:pPr>
            <a:fld id="{F450E784-2449-4FFD-AA69-3F5CFAA75BCB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1"/>
            <a:ext cx="2974552" cy="499824"/>
          </a:xfrm>
          <a:prstGeom prst="rect">
            <a:avLst/>
          </a:prstGeom>
        </p:spPr>
        <p:txBody>
          <a:bodyPr vert="horz" lIns="96327" tIns="48165" rIns="96327" bIns="48165"/>
          <a:lstStyle>
            <a:lvl1pPr algn="l">
              <a:defRPr sz="1300"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8211" y="1"/>
            <a:ext cx="2974552" cy="499824"/>
          </a:xfrm>
          <a:prstGeom prst="rect">
            <a:avLst/>
          </a:prstGeom>
        </p:spPr>
        <p:txBody>
          <a:bodyPr vert="horz" lIns="96327" tIns="48165" rIns="96327" bIns="48165"/>
          <a:lstStyle>
            <a:lvl1pPr algn="r">
              <a:defRPr sz="1300"/>
            </a:lvl1pPr>
          </a:lstStyle>
          <a:p>
            <a:pPr>
              <a:defRPr lang="ko-KR" altLang="en-US"/>
            </a:pPr>
            <a:fld id="{E2B2BC9D-A816-4D0A-858B-1D023B3A8ACA}" type="datetime1">
              <a:rPr lang="ko-KR" altLang="en-US"/>
              <a:pPr>
                <a:defRPr lang="ko-KR" altLang="en-US"/>
              </a:pPr>
              <a:t>2023-12-06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725488" y="749300"/>
            <a:ext cx="5413375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27" tIns="48165" rIns="96327" bIns="48165" anchor="ctr"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436" y="4998247"/>
            <a:ext cx="5491480" cy="4248507"/>
          </a:xfrm>
          <a:prstGeom prst="rect">
            <a:avLst/>
          </a:prstGeom>
        </p:spPr>
        <p:txBody>
          <a:bodyPr vert="horz" lIns="96327" tIns="48165" rIns="96327" bIns="48165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31"/>
            <a:ext cx="2974552" cy="499824"/>
          </a:xfrm>
          <a:prstGeom prst="rect">
            <a:avLst/>
          </a:prstGeom>
        </p:spPr>
        <p:txBody>
          <a:bodyPr vert="horz" lIns="96327" tIns="48165" rIns="96327" bIns="48165" anchor="b"/>
          <a:lstStyle>
            <a:lvl1pPr algn="l">
              <a:defRPr sz="1300"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8211" y="9494931"/>
            <a:ext cx="2974552" cy="499824"/>
          </a:xfrm>
          <a:prstGeom prst="rect">
            <a:avLst/>
          </a:prstGeom>
        </p:spPr>
        <p:txBody>
          <a:bodyPr vert="horz" lIns="96327" tIns="48165" rIns="96327" bIns="48165" anchor="b"/>
          <a:lstStyle>
            <a:lvl1pPr algn="r">
              <a:defRPr sz="1300"/>
            </a:lvl1pPr>
          </a:lstStyle>
          <a:p>
            <a:pPr>
              <a:defRPr lang="ko-KR" altLang="en-US"/>
            </a:pPr>
            <a:fld id="{09F4262C-968C-4EE9-8164-CE16364706B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rtl="0" eaLnBrk="1" latinLnBrk="1" hangingPunct="1">
      <a:lnSpc>
        <a:spcPct val="120000"/>
      </a:lnSpc>
      <a:defRPr sz="1500" b="0" i="0" u="none" strike="noStrike" kern="1200" baseline="0">
        <a:solidFill>
          <a:schemeClr val="tx1"/>
        </a:solidFill>
        <a:latin typeface="HY헤드라인M"/>
        <a:ea typeface="HY헤드라인M"/>
        <a:cs typeface="+mn-cs"/>
      </a:defRPr>
    </a:lvl1pPr>
    <a:lvl2pPr marL="0" indent="0" algn="l" defTabSz="914400" rtl="0" eaLnBrk="1" latinLnBrk="1" hangingPunct="1">
      <a:lnSpc>
        <a:spcPct val="120000"/>
      </a:lnSpc>
      <a:defRPr sz="1500" b="0" i="0" u="none" strike="noStrike" kern="1200" baseline="0">
        <a:solidFill>
          <a:schemeClr val="tx1"/>
        </a:solidFill>
        <a:latin typeface="HY헤드라인M"/>
        <a:ea typeface="HY헤드라인M"/>
        <a:cs typeface="+mn-cs"/>
      </a:defRPr>
    </a:lvl2pPr>
    <a:lvl3pPr marL="0" indent="0" algn="l" defTabSz="914400" rtl="0" eaLnBrk="1" latinLnBrk="1" hangingPunct="1">
      <a:lnSpc>
        <a:spcPct val="120000"/>
      </a:lnSpc>
      <a:defRPr sz="1500" b="0" i="0" u="none" strike="noStrike" kern="1200" baseline="0">
        <a:solidFill>
          <a:schemeClr val="tx1"/>
        </a:solidFill>
        <a:latin typeface="HY헤드라인M"/>
        <a:ea typeface="HY헤드라인M"/>
        <a:cs typeface="+mn-cs"/>
      </a:defRPr>
    </a:lvl3pPr>
    <a:lvl4pPr marL="0" indent="0" algn="l" defTabSz="914400" rtl="0" eaLnBrk="1" latinLnBrk="1" hangingPunct="1">
      <a:lnSpc>
        <a:spcPct val="120000"/>
      </a:lnSpc>
      <a:defRPr sz="1500" b="0" i="0" u="none" strike="noStrike" kern="1200" baseline="0">
        <a:solidFill>
          <a:schemeClr val="tx1"/>
        </a:solidFill>
        <a:latin typeface="HY헤드라인M"/>
        <a:ea typeface="HY헤드라인M"/>
        <a:cs typeface="+mn-cs"/>
      </a:defRPr>
    </a:lvl4pPr>
    <a:lvl5pPr marL="0" indent="0" algn="l" defTabSz="914400" rtl="0" eaLnBrk="1" latinLnBrk="1" hangingPunct="1">
      <a:lnSpc>
        <a:spcPct val="120000"/>
      </a:lnSpc>
      <a:defRPr sz="1500" b="0" i="0" u="none" strike="noStrike" kern="1200" baseline="0">
        <a:solidFill>
          <a:schemeClr val="tx1"/>
        </a:solidFill>
        <a:latin typeface="HY헤드라인M"/>
        <a:ea typeface="HY헤드라인M"/>
        <a:cs typeface="+mn-cs"/>
      </a:defRPr>
    </a:lvl5pPr>
    <a:lvl6pPr marL="0" indent="0" algn="l" defTabSz="914400" rtl="0" eaLnBrk="1" latinLnBrk="1" hangingPunct="1">
      <a:lnSpc>
        <a:spcPct val="120000"/>
      </a:lnSpc>
      <a:defRPr sz="1500" b="0" i="0" u="none" strike="noStrike" kern="1200" baseline="0">
        <a:solidFill>
          <a:schemeClr val="tx1"/>
        </a:solidFill>
        <a:latin typeface="HY헤드라인M"/>
        <a:ea typeface="HY헤드라인M"/>
        <a:cs typeface="+mn-cs"/>
      </a:defRPr>
    </a:lvl6pPr>
    <a:lvl7pPr marL="0" indent="0" algn="l" defTabSz="914400" rtl="0" eaLnBrk="1" latinLnBrk="1" hangingPunct="1">
      <a:lnSpc>
        <a:spcPct val="120000"/>
      </a:lnSpc>
      <a:defRPr sz="1500" b="0" i="0" u="none" strike="noStrike" kern="1200" baseline="0">
        <a:solidFill>
          <a:schemeClr val="tx1"/>
        </a:solidFill>
        <a:latin typeface="HY헤드라인M"/>
        <a:ea typeface="HY헤드라인M"/>
        <a:cs typeface="+mn-cs"/>
      </a:defRPr>
    </a:lvl7pPr>
    <a:lvl8pPr marL="0" indent="0" algn="l" defTabSz="914400" rtl="0" eaLnBrk="1" latinLnBrk="1" hangingPunct="1">
      <a:lnSpc>
        <a:spcPct val="120000"/>
      </a:lnSpc>
      <a:defRPr sz="1500" b="0" i="0" u="none" strike="noStrike" kern="1200" baseline="0">
        <a:solidFill>
          <a:schemeClr val="tx1"/>
        </a:solidFill>
        <a:latin typeface="HY헤드라인M"/>
        <a:ea typeface="HY헤드라인M"/>
        <a:cs typeface="+mn-cs"/>
      </a:defRPr>
    </a:lvl8pPr>
    <a:lvl9pPr marL="0" indent="0" algn="l" defTabSz="914400" rtl="0" eaLnBrk="1" latinLnBrk="1" hangingPunct="1">
      <a:lnSpc>
        <a:spcPct val="120000"/>
      </a:lnSpc>
      <a:defRPr sz="1500" b="0" i="0" u="none" strike="noStrike" kern="1200" baseline="0">
        <a:solidFill>
          <a:schemeClr val="tx1"/>
        </a:solidFill>
        <a:latin typeface="HY헤드라인M"/>
        <a:ea typeface="HY헤드라인M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>
                <a:solidFill>
                  <a:prstClr val="black"/>
                </a:solidFill>
              </a:rPr>
              <a:pPr>
                <a:defRPr lang="ko-KR" altLang="en-US"/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LBS : Location Based Service(</a:t>
            </a:r>
            <a:r>
              <a:rPr lang="ko-KR" altLang="en-US"/>
              <a:t>위치기반서비스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IoB : internet of Biometry(</a:t>
            </a:r>
            <a:r>
              <a:rPr lang="ko-KR" altLang="en-US"/>
              <a:t>네크워크의 지능화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CPS : Cyber-physical system(</a:t>
            </a:r>
            <a:r>
              <a:rPr lang="ko-KR" altLang="en-US"/>
              <a:t>스마트 팩토리 구축 핵심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제품 라이프사이클 전반에 걸친 가치사슬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고객의 요구사항에 따라 아이디어 개발 과 제조에 대한 주문</a:t>
            </a:r>
            <a:r>
              <a:rPr lang="en-US" altLang="ko-KR"/>
              <a:t>,</a:t>
            </a:r>
            <a:r>
              <a:rPr lang="ko-KR" altLang="en-US"/>
              <a:t> 생산을 최적화 하여 최종 고객에게 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전달되는 유통단계까지의 모든 것이 연계되고 연결된 서비스를 의미한다</a:t>
            </a:r>
            <a:r>
              <a:rPr lang="en-US" altLang="ko-KR"/>
              <a:t>.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10</a:t>
            </a:fld>
            <a:endParaRPr lang="en-US" altLang="en-US"/>
          </a:p>
        </p:txBody>
      </p:sp>
      <p:sp>
        <p:nvSpPr>
          <p:cNvPr id="5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6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LBS : Location Based Service(</a:t>
            </a:r>
            <a:r>
              <a:rPr lang="ko-KR" altLang="en-US"/>
              <a:t>위치기반서비스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IoB : internet of Biometry(</a:t>
            </a:r>
            <a:r>
              <a:rPr lang="ko-KR" altLang="en-US"/>
              <a:t>네크워크의 지능화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CPS : Cyber-physical system(</a:t>
            </a:r>
            <a:r>
              <a:rPr lang="ko-KR" altLang="en-US"/>
              <a:t>스마트 팩토리 구축 핵심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제품 라이프사이클 전반에 걸친 가치사슬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고객의 요구사항에 따라 아이디어 개발 과 제조에 대한 주문</a:t>
            </a:r>
            <a:r>
              <a:rPr lang="en-US" altLang="ko-KR"/>
              <a:t>,</a:t>
            </a:r>
            <a:r>
              <a:rPr lang="ko-KR" altLang="en-US"/>
              <a:t> 생산을 최적화 하여 최종 고객에게 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전달되는 유통단계까지의 모든 것이 연계되고 연결된 서비스를 의미한다</a:t>
            </a:r>
            <a:r>
              <a:rPr lang="en-US" altLang="ko-KR"/>
              <a:t>.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11</a:t>
            </a:fld>
            <a:endParaRPr lang="en-US" altLang="en-US"/>
          </a:p>
        </p:txBody>
      </p:sp>
      <p:sp>
        <p:nvSpPr>
          <p:cNvPr id="5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6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LBS : Location Based Service(</a:t>
            </a:r>
            <a:r>
              <a:rPr lang="ko-KR" altLang="en-US"/>
              <a:t>위치기반서비스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IoB : internet of Biometry(</a:t>
            </a:r>
            <a:r>
              <a:rPr lang="ko-KR" altLang="en-US"/>
              <a:t>네크워크의 지능화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CPS : Cyber-physical system(</a:t>
            </a:r>
            <a:r>
              <a:rPr lang="ko-KR" altLang="en-US"/>
              <a:t>스마트 팩토리 구축 핵심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제품 라이프사이클 전반에 걸친 가치사슬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고객의 요구사항에 따라 아이디어 개발 과 제조에 대한 주문</a:t>
            </a:r>
            <a:r>
              <a:rPr lang="en-US" altLang="ko-KR"/>
              <a:t>,</a:t>
            </a:r>
            <a:r>
              <a:rPr lang="ko-KR" altLang="en-US"/>
              <a:t> 생산을 최적화 하여 최종 고객에게 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전달되는 유통단계까지의 모든 것이 연계되고 연결된 서비스를 의미한다</a:t>
            </a:r>
            <a:r>
              <a:rPr lang="en-US" altLang="ko-KR"/>
              <a:t>.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12</a:t>
            </a:fld>
            <a:endParaRPr lang="en-US" altLang="en-US"/>
          </a:p>
        </p:txBody>
      </p:sp>
      <p:sp>
        <p:nvSpPr>
          <p:cNvPr id="5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6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LBS : Location Based Service(</a:t>
            </a:r>
            <a:r>
              <a:rPr lang="ko-KR" altLang="en-US"/>
              <a:t>위치기반서비스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IoB : internet of Biometry(</a:t>
            </a:r>
            <a:r>
              <a:rPr lang="ko-KR" altLang="en-US"/>
              <a:t>네크워크의 지능화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CPS : Cyber-physical system(</a:t>
            </a:r>
            <a:r>
              <a:rPr lang="ko-KR" altLang="en-US"/>
              <a:t>스마트 팩토리 구축 핵심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제품 라이프사이클 전반에 걸친 가치사슬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고객의 요구사항에 따라 아이디어 개발 과 제조에 대한 주문</a:t>
            </a:r>
            <a:r>
              <a:rPr lang="en-US" altLang="ko-KR"/>
              <a:t>,</a:t>
            </a:r>
            <a:r>
              <a:rPr lang="ko-KR" altLang="en-US"/>
              <a:t> 생산을 최적화 하여 최종 고객에게 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전달되는 유통단계까지의 모든 것이 연계되고 연결된 서비스를 의미한다</a:t>
            </a:r>
            <a:r>
              <a:rPr lang="en-US" altLang="ko-KR"/>
              <a:t>.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13</a:t>
            </a:fld>
            <a:endParaRPr lang="en-US" altLang="en-US"/>
          </a:p>
        </p:txBody>
      </p:sp>
      <p:sp>
        <p:nvSpPr>
          <p:cNvPr id="5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6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3FBC93A2-0DE3-4F02-B4E6-962C5BADCDCD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LBS : Location Based Service(</a:t>
            </a:r>
            <a:r>
              <a:rPr lang="ko-KR" altLang="en-US"/>
              <a:t>위치기반서비스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IoB : internet of Biometry(</a:t>
            </a:r>
            <a:r>
              <a:rPr lang="ko-KR" altLang="en-US"/>
              <a:t>네크워크의 지능화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CPS : Cyber-physical system(</a:t>
            </a:r>
            <a:r>
              <a:rPr lang="ko-KR" altLang="en-US"/>
              <a:t>스마트 팩토리 구축 핵심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제품 라이프사이클 전반에 걸친 가치사슬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고객의 요구사항에 따라 아이디어 개발 과 제조에 대한 주문</a:t>
            </a:r>
            <a:r>
              <a:rPr lang="en-US" altLang="ko-KR"/>
              <a:t>,</a:t>
            </a:r>
            <a:r>
              <a:rPr lang="ko-KR" altLang="en-US"/>
              <a:t> 생산을 최적화 하여 최종 고객에게 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전달되는 유통단계까지의 모든 것이 연계되고 연결된 서비스를 의미한다</a:t>
            </a:r>
            <a:r>
              <a:rPr lang="en-US" altLang="ko-KR"/>
              <a:t>.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15</a:t>
            </a:fld>
            <a:endParaRPr lang="en-US" altLang="en-US"/>
          </a:p>
        </p:txBody>
      </p:sp>
      <p:sp>
        <p:nvSpPr>
          <p:cNvPr id="5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6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25463" y="838200"/>
            <a:ext cx="6057900" cy="4194175"/>
          </a:xfrm>
        </p:spPr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104331" tIns="52167" rIns="104331" bIns="52167" anchor="b"/>
          <a:lstStyle>
            <a:lvl1pPr algn="r">
              <a:defRPr sz="1400"/>
            </a:lvl1pPr>
          </a:lstStyle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2</a:t>
            </a:fld>
            <a:endParaRPr lang="en-US" altLang="en-US"/>
          </a:p>
        </p:txBody>
      </p:sp>
      <p:sp>
        <p:nvSpPr>
          <p:cNvPr id="7" name="직사각형 5"/>
          <p:cNvSpPr>
            <a:spLocks noGrp="1"/>
          </p:cNvSpPr>
          <p:nvPr>
            <p:ph type="body" sz="quarter" idx="10"/>
          </p:nvPr>
        </p:nvSpPr>
        <p:spPr>
          <a:xfrm>
            <a:off x="710907" y="5594393"/>
            <a:ext cx="5687241" cy="4755230"/>
          </a:xfrm>
        </p:spPr>
        <p:txBody>
          <a:bodyPr vert="horz" wrap="square" lIns="104331" tIns="52167" rIns="104331" bIns="52167" anchor="t">
            <a:normAutofit/>
          </a:bodyPr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FBC93A2-0DE3-4F02-B4E6-962C5BADCDCD}" type="slidenum">
              <a:rPr lang="en-US" altLang="en-US"/>
              <a:pPr lvl="0">
                <a:defRPr lang="ko-KR" altLang="en-US"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LBS : Location Based Service(</a:t>
            </a:r>
            <a:r>
              <a:rPr lang="ko-KR" altLang="en-US"/>
              <a:t>위치기반서비스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IoB : internet of Biometry(</a:t>
            </a:r>
            <a:r>
              <a:rPr lang="ko-KR" altLang="en-US"/>
              <a:t>네크워크의 지능화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CPS : Cyber-physical system(</a:t>
            </a:r>
            <a:r>
              <a:rPr lang="ko-KR" altLang="en-US"/>
              <a:t>스마트 팩토리 구축 핵심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제품 라이프사이클 전반에 걸친 가치사슬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고객의 요구사항에 따라 아이디어 개발 과 제조에 대한 주문</a:t>
            </a:r>
            <a:r>
              <a:rPr lang="en-US" altLang="ko-KR"/>
              <a:t>,</a:t>
            </a:r>
            <a:r>
              <a:rPr lang="ko-KR" altLang="en-US"/>
              <a:t> 생산을 최적화 하여 최종 고객에게 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전달되는 유통단계까지의 모든 것이 연계되고 연결된 서비스를 의미한다</a:t>
            </a:r>
            <a:r>
              <a:rPr lang="en-US" altLang="ko-KR"/>
              <a:t>.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4</a:t>
            </a:fld>
            <a:endParaRPr lang="en-US" altLang="en-US"/>
          </a:p>
        </p:txBody>
      </p:sp>
      <p:sp>
        <p:nvSpPr>
          <p:cNvPr id="5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6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LBS : Location Based Service(</a:t>
            </a:r>
            <a:r>
              <a:rPr lang="ko-KR" altLang="en-US"/>
              <a:t>위치기반서비스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IoB : internet of Biometry(</a:t>
            </a:r>
            <a:r>
              <a:rPr lang="ko-KR" altLang="en-US"/>
              <a:t>네크워크의 지능화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CPS : Cyber-physical system(</a:t>
            </a:r>
            <a:r>
              <a:rPr lang="ko-KR" altLang="en-US"/>
              <a:t>스마트 팩토리 구축 핵심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제품 라이프사이클 전반에 걸친 가치사슬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고객의 요구사항에 따라 아이디어 개발 과 제조에 대한 주문</a:t>
            </a:r>
            <a:r>
              <a:rPr lang="en-US" altLang="ko-KR"/>
              <a:t>,</a:t>
            </a:r>
            <a:r>
              <a:rPr lang="ko-KR" altLang="en-US"/>
              <a:t> 생산을 최적화 하여 최종 고객에게 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전달되는 유통단계까지의 모든 것이 연계되고 연결된 서비스를 의미한다</a:t>
            </a:r>
            <a:r>
              <a:rPr lang="en-US" altLang="ko-KR"/>
              <a:t>.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5</a:t>
            </a:fld>
            <a:endParaRPr lang="en-US" altLang="en-US"/>
          </a:p>
        </p:txBody>
      </p:sp>
      <p:sp>
        <p:nvSpPr>
          <p:cNvPr id="5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6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FBC93A2-0DE3-4F02-B4E6-962C5BADCDCD}" type="slidenum">
              <a:rPr lang="en-US" altLang="en-US"/>
              <a:pPr lvl="0">
                <a:defRPr lang="ko-KR" altLang="en-US"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LBS : Location Based Service(</a:t>
            </a:r>
            <a:r>
              <a:rPr lang="ko-KR" altLang="en-US"/>
              <a:t>위치기반서비스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IoB : internet of Biometry(</a:t>
            </a:r>
            <a:r>
              <a:rPr lang="ko-KR" altLang="en-US"/>
              <a:t>네크워크의 지능화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CPS : Cyber-physical system(</a:t>
            </a:r>
            <a:r>
              <a:rPr lang="ko-KR" altLang="en-US"/>
              <a:t>스마트 팩토리 구축 핵심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제품 라이프사이클 전반에 걸친 가치사슬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고객의 요구사항에 따라 아이디어 개발 과 제조에 대한 주문</a:t>
            </a:r>
            <a:r>
              <a:rPr lang="en-US" altLang="ko-KR"/>
              <a:t>,</a:t>
            </a:r>
            <a:r>
              <a:rPr lang="ko-KR" altLang="en-US"/>
              <a:t> 생산을 최적화 하여 최종 고객에게 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전달되는 유통단계까지의 모든 것이 연계되고 연결된 서비스를 의미한다</a:t>
            </a:r>
            <a:r>
              <a:rPr lang="en-US" altLang="ko-KR"/>
              <a:t>.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7</a:t>
            </a:fld>
            <a:endParaRPr lang="en-US" altLang="en-US"/>
          </a:p>
        </p:txBody>
      </p:sp>
      <p:sp>
        <p:nvSpPr>
          <p:cNvPr id="5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6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LBS : Location Based Service(</a:t>
            </a:r>
            <a:r>
              <a:rPr lang="ko-KR" altLang="en-US"/>
              <a:t>위치기반서비스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IoB : internet of Biometry(</a:t>
            </a:r>
            <a:r>
              <a:rPr lang="ko-KR" altLang="en-US"/>
              <a:t>네크워크의 지능화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CPS : Cyber-physical system(</a:t>
            </a:r>
            <a:r>
              <a:rPr lang="ko-KR" altLang="en-US"/>
              <a:t>스마트 팩토리 구축 핵심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제품 라이프사이클 전반에 걸친 가치사슬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고객의 요구사항에 따라 아이디어 개발 과 제조에 대한 주문</a:t>
            </a:r>
            <a:r>
              <a:rPr lang="en-US" altLang="ko-KR"/>
              <a:t>,</a:t>
            </a:r>
            <a:r>
              <a:rPr lang="ko-KR" altLang="en-US"/>
              <a:t> 생산을 최적화 하여 최종 고객에게 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      전달되는 유통단계까지의 모든 것이 연계되고 연결된 서비스를 의미한다</a:t>
            </a:r>
            <a:r>
              <a:rPr lang="en-US" altLang="ko-KR"/>
              <a:t>.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8</a:t>
            </a:fld>
            <a:endParaRPr lang="en-US" altLang="en-US"/>
          </a:p>
        </p:txBody>
      </p:sp>
      <p:sp>
        <p:nvSpPr>
          <p:cNvPr id="5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6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09F4262C-968C-4EE9-8164-CE16364706B3}" type="slidenum">
              <a:rPr lang="en-US" altLang="en-US"/>
              <a:pPr>
                <a:defRPr lang="ko-KR" altLang="en-US"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3FBC93A2-0DE3-4F02-B4E6-962C5BADCDCD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1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1.png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9.png"  /><Relationship Id="rId3" Type="http://schemas.openxmlformats.org/officeDocument/2006/relationships/image" Target="../media/image12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9.png"  /><Relationship Id="rId3" Type="http://schemas.openxmlformats.org/officeDocument/2006/relationships/image" Target="../media/image10.pn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Relationship Id="rId3" Type="http://schemas.openxmlformats.org/officeDocument/2006/relationships/image" Target="../media/image7.pn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Relationship Id="rId3" Type="http://schemas.openxmlformats.org/officeDocument/2006/relationships/image" Target="../media/image7.pn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그림 2"/>
          <p:cNvPicPr>
            <a:picLocks noChangeAspect="1"/>
          </p:cNvPicPr>
          <p:nvPr userDrawn="1"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으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05658" y="2"/>
            <a:ext cx="8543925" cy="79562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9" name="_x603963912" descr="cif00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537" y="99226"/>
            <a:ext cx="669925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_x603963912"/>
          <p:cNvSpPr>
            <a:spLocks noChangeShapeType="1"/>
          </p:cNvSpPr>
          <p:nvPr userDrawn="1"/>
        </p:nvSpPr>
        <p:spPr bwMode="auto">
          <a:xfrm>
            <a:off x="-12700" y="889599"/>
            <a:ext cx="9934252" cy="0"/>
          </a:xfrm>
          <a:prstGeom prst="line">
            <a:avLst/>
          </a:prstGeom>
          <a:noFill/>
          <a:ln w="3810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_x518672104" descr="cif000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8" y="100806"/>
            <a:ext cx="75565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65233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ctrTitle" idx="0"/>
          </p:nvPr>
        </p:nvSpPr>
        <p:spPr>
          <a:xfrm>
            <a:off x="776536" y="1340768"/>
            <a:ext cx="8258175" cy="720080"/>
          </a:xfrm>
        </p:spPr>
        <p:txBody>
          <a:bodyPr/>
          <a:lstStyle>
            <a:lvl1pPr>
              <a:defRPr sz="36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1850" y="2952650"/>
            <a:ext cx="7099300" cy="1752600"/>
          </a:xfrm>
        </p:spPr>
        <p:txBody>
          <a:bodyPr/>
          <a:lstStyle>
            <a:lvl1pPr marL="0" indent="0">
              <a:buFont typeface="Wingdings"/>
              <a:buNone/>
              <a:defRPr sz="1700"/>
            </a:lvl1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3638"/>
            <a:ext cx="2311400" cy="457200"/>
          </a:xfrm>
          <a:prstGeom prst="rect">
            <a:avLst/>
          </a:prstGeom>
          <a:noFill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lnSpc>
                <a:spcPct val="100000"/>
              </a:lnSpc>
              <a:defRPr kumimoji="0" sz="1200" kern="1200">
                <a:solidFill>
                  <a:schemeClr val="tx1"/>
                </a:solidFill>
                <a:latin typeface="굴림"/>
                <a:ea typeface="굴림"/>
                <a:cs typeface="+mn-cs"/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3638"/>
            <a:ext cx="3136900" cy="457200"/>
          </a:xfrm>
        </p:spPr>
        <p:txBody>
          <a:bodyPr anchor="b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/>
                </a:solidFill>
                <a:latin typeface="굴림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3638"/>
            <a:ext cx="2311400" cy="457200"/>
          </a:xfrm>
          <a:prstGeom prst="rect">
            <a:avLst/>
          </a:prstGeom>
        </p:spPr>
        <p:txBody>
          <a:bodyPr anchor="b"/>
          <a:lstStyle>
            <a:lvl1pPr eaLnBrk="1" latinLnBrk="1" hangingPunct="1">
              <a:defRPr sz="1200">
                <a:latin typeface="굴림"/>
                <a:ea typeface="굴림"/>
              </a:defRPr>
            </a:lvl1pPr>
          </a:lstStyle>
          <a:p>
            <a:pPr lvl="0">
              <a:defRPr/>
            </a:pPr>
            <a:fld id="{B1FC865C-C7FD-4668-B569-5E7A3336DCA6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  <p:sp>
        <p:nvSpPr>
          <p:cNvPr id="267271" name="Freeform 7"/>
          <p:cNvSpPr>
            <a:spLocks noChangeArrowheads="1"/>
          </p:cNvSpPr>
          <p:nvPr/>
        </p:nvSpPr>
        <p:spPr>
          <a:xfrm>
            <a:off x="660400" y="1219200"/>
            <a:ext cx="85852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/>
          </a:ln>
        </p:spPr>
        <p:txBody>
          <a:bodyPr/>
          <a:lstStyle>
            <a:defPPr>
              <a:defRPr lang="ko-KR"/>
            </a:defPPr>
          </a:lstStyle>
          <a:p>
            <a:pPr lvl="0">
              <a:defRPr/>
            </a:pPr>
            <a:endParaRPr lang="ko-KR" altLang="en-US">
              <a:latin typeface="맑은 고딕"/>
            </a:endParaRPr>
          </a:p>
        </p:txBody>
      </p:sp>
      <p:sp>
        <p:nvSpPr>
          <p:cNvPr id="267272" name="Line 8"/>
          <p:cNvSpPr>
            <a:spLocks noChangeShapeType="1"/>
          </p:cNvSpPr>
          <p:nvPr/>
        </p:nvSpPr>
        <p:spPr>
          <a:xfrm>
            <a:off x="2146300" y="2852936"/>
            <a:ext cx="70548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 wrap="square"/>
          <a:lstStyle>
            <a:defPPr>
              <a:defRPr lang="ko-KR"/>
            </a:defPPr>
          </a:lstStyle>
          <a:p>
            <a:pPr lvl="0">
              <a:defRPr/>
            </a:pPr>
            <a:endParaRPr lang="ko-KR" altLang="en-US">
              <a:latin typeface="맑은 고딕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목차" preserve="1" userDrawn="1">
  <p:cSld name="1_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2362" y="0"/>
            <a:ext cx="9901275" cy="68580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만_국방부" preserve="1" userDrawn="1">
  <p:cSld name="1_제목만_국방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idx="0"/>
          </p:nvPr>
        </p:nvSpPr>
        <p:spPr>
          <a:xfrm>
            <a:off x="1568624" y="80629"/>
            <a:ext cx="8255893" cy="68407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HY견고딕"/>
                <a:ea typeface="HY견고딕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7" name="_x603963912"/>
          <p:cNvSpPr>
            <a:spLocks noChangeShapeType="1"/>
          </p:cNvSpPr>
          <p:nvPr userDrawn="1"/>
        </p:nvSpPr>
        <p:spPr>
          <a:xfrm>
            <a:off x="-12700" y="889599"/>
            <a:ext cx="9934252" cy="0"/>
          </a:xfrm>
          <a:prstGeom prst="line">
            <a:avLst/>
          </a:prstGeom>
          <a:noFill/>
          <a:ln w="38100">
            <a:solidFill>
              <a:srgbClr val="4f81bd"/>
            </a:solidFill>
            <a:round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5" name="_x603963912" descr="cif00001"/>
          <p:cNvPicPr>
            <a:picLocks noChangeAspect="1" noChangeArrowheads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118537" y="99226"/>
            <a:ext cx="669925" cy="693737"/>
          </a:xfrm>
          <a:prstGeom prst="rect">
            <a:avLst/>
          </a:prstGeom>
          <a:noFill/>
        </p:spPr>
      </p:pic>
      <p:pic>
        <p:nvPicPr>
          <p:cNvPr id="9" name="그림 8"/>
          <p:cNvPicPr/>
          <p:nvPr userDrawn="1"/>
        </p:nvPicPr>
        <p:blipFill rotWithShape="1">
          <a:blip r:embed="rId3"/>
          <a:stretch>
            <a:fillRect/>
          </a:stretch>
        </p:blipFill>
        <p:spPr>
          <a:xfrm>
            <a:off x="236476" y="108877"/>
            <a:ext cx="684085" cy="68408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" y="0"/>
            <a:ext cx="9901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0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48880"/>
            <a:ext cx="9907200" cy="18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4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본문 개체 틀 2"/>
          <p:cNvSpPr>
            <a:spLocks noGrp="1"/>
          </p:cNvSpPr>
          <p:nvPr>
            <p:ph type="body" idx="1"/>
          </p:nvPr>
        </p:nvSpPr>
        <p:spPr>
          <a:xfrm>
            <a:off x="105658" y="1240345"/>
            <a:ext cx="9455855" cy="4888957"/>
          </a:xfrm>
          <a:prstGeom prst="rect">
            <a:avLst/>
          </a:prstGeom>
        </p:spPr>
        <p:txBody>
          <a:bodyPr/>
          <a:lstStyle>
            <a:lvl1pPr marL="460740" indent="-383997" algn="l">
              <a:spcBef>
                <a:spcPct val="20000"/>
              </a:spcBef>
              <a:buClr>
                <a:srgbClr val="0000FF"/>
              </a:buClr>
              <a:buSzPct val="90000"/>
              <a:buFont typeface="한컴바탕"/>
              <a:buBlip>
                <a:blip r:embed="rId2">
                  <a:alphaModFix/>
                  <a:lum/>
                </a:blip>
              </a:buBlip>
              <a:defRPr sz="2560" b="0" i="0" u="none" strike="noStrike" baseline="0">
                <a:solidFill>
                  <a:srgbClr val="0000FF"/>
                </a:solidFill>
                <a:latin typeface="HY헤드라인M"/>
                <a:ea typeface="HY헤드라인M"/>
                <a:cs typeface="+mj-cs"/>
              </a:defRPr>
            </a:lvl1pPr>
            <a:lvl2pPr marL="863995" indent="-383997" algn="l">
              <a:lnSpc>
                <a:spcPct val="120000"/>
              </a:lnSpc>
              <a:spcBef>
                <a:spcPct val="20000"/>
              </a:spcBef>
              <a:buSzPct val="90000"/>
              <a:buFont typeface="Wingdings"/>
              <a:buBlip>
                <a:blip r:embed="rId3">
                  <a:alphaModFix/>
                  <a:lum/>
                </a:blip>
              </a:buBlip>
              <a:defRPr sz="2346" b="0" i="0" u="none" strike="noStrike" baseline="0">
                <a:solidFill>
                  <a:schemeClr val="tx1"/>
                </a:solidFill>
                <a:latin typeface="HY헤드라인M"/>
                <a:ea typeface="HY헤드라인M"/>
                <a:cs typeface="+mn-cs"/>
              </a:defRPr>
            </a:lvl2pPr>
            <a:lvl3pPr marL="1305428" indent="-383997" algn="l">
              <a:lnSpc>
                <a:spcPct val="12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/>
              <a:buBlip>
                <a:blip r:embed="rId4">
                  <a:alphaModFix/>
                  <a:lum/>
                </a:blip>
              </a:buBlip>
              <a:defRPr sz="2133" b="0" i="0" u="none" strike="noStrike" baseline="0">
                <a:solidFill>
                  <a:schemeClr val="tx1"/>
                </a:solidFill>
                <a:latin typeface="HY헤드라인M"/>
                <a:ea typeface="HY헤드라인M"/>
                <a:cs typeface="+mn-cs"/>
              </a:defRPr>
            </a:lvl3pPr>
            <a:lvl4pPr marL="1823760" indent="-383997" algn="l">
              <a:lnSpc>
                <a:spcPct val="120000"/>
              </a:lnSpc>
              <a:spcBef>
                <a:spcPct val="20000"/>
              </a:spcBef>
              <a:buClr>
                <a:srgbClr val="000000"/>
              </a:buClr>
              <a:buSzPct val="70000"/>
              <a:buFont typeface="Wingdings"/>
              <a:buChar char="l"/>
              <a:defRPr sz="2133" b="0" i="0" u="none" strike="noStrike" baseline="0">
                <a:solidFill>
                  <a:schemeClr val="tx1"/>
                </a:solidFill>
                <a:latin typeface="HY헤드라인M"/>
                <a:ea typeface="HY헤드라인M"/>
                <a:cs typeface="+mn-cs"/>
              </a:defRPr>
            </a:lvl4pPr>
            <a:lvl5pPr marL="2111722" indent="-191998" algn="l">
              <a:spcBef>
                <a:spcPct val="20000"/>
              </a:spcBef>
              <a:defRPr sz="1920" b="0" i="0" u="none" strike="noStrike" baseline="0">
                <a:solidFill>
                  <a:schemeClr val="tx1"/>
                </a:solidFill>
                <a:latin typeface="HY헤드라인M"/>
                <a:ea typeface="HY헤드라인M"/>
                <a:cs typeface="+mn-cs"/>
              </a:defRPr>
            </a:lvl5pPr>
            <a:lvl6pPr>
              <a:defRPr>
                <a:latin typeface="HY헤드라인M"/>
                <a:ea typeface="HY헤드라인M"/>
              </a:defRPr>
            </a:lvl6pPr>
            <a:lvl7pPr>
              <a:defRPr>
                <a:latin typeface="HY헤드라인M"/>
                <a:ea typeface="HY헤드라인M"/>
              </a:defRPr>
            </a:lvl7pPr>
            <a:lvl8pPr>
              <a:defRPr>
                <a:latin typeface="HY헤드라인M"/>
                <a:ea typeface="HY헤드라인M"/>
              </a:defRPr>
            </a:lvl8pPr>
            <a:lvl9pPr>
              <a:defRPr>
                <a:latin typeface="HY헤드라인M"/>
                <a:ea typeface="HY헤드라인M"/>
              </a:defRPr>
            </a:lvl9pPr>
          </a:lstStyle>
          <a:p>
            <a:pPr lvl="0">
              <a:defRPr lang="ko-KR" altLang="en-US"/>
            </a:pPr>
            <a:r>
              <a:rPr lang="ko-KR" altLang="en-US" dirty="0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 dirty="0"/>
              <a:t>둘째 수준</a:t>
            </a:r>
          </a:p>
          <a:p>
            <a:pPr lvl="2">
              <a:defRPr lang="ko-KR" altLang="en-US"/>
            </a:pPr>
            <a:r>
              <a:rPr lang="ko-KR" altLang="en-US" dirty="0"/>
              <a:t>셋째 수준</a:t>
            </a:r>
          </a:p>
          <a:p>
            <a:pPr lvl="3">
              <a:defRPr lang="ko-KR" altLang="en-US"/>
            </a:pPr>
            <a:r>
              <a:rPr lang="ko-KR" altLang="en-US" dirty="0"/>
              <a:t>넷째 수준</a:t>
            </a:r>
          </a:p>
          <a:p>
            <a:pPr lvl="4">
              <a:defRPr lang="ko-KR" altLang="en-US"/>
            </a:pPr>
            <a:r>
              <a:rPr lang="ko-KR" altLang="en-US" dirty="0"/>
              <a:t>다섯째 수준</a:t>
            </a: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105658" y="2"/>
            <a:ext cx="8543925" cy="79562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11" name="_x603963912" descr="cif0000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537" y="99226"/>
            <a:ext cx="669925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_x603963912"/>
          <p:cNvSpPr>
            <a:spLocks noChangeShapeType="1"/>
          </p:cNvSpPr>
          <p:nvPr userDrawn="1"/>
        </p:nvSpPr>
        <p:spPr bwMode="auto">
          <a:xfrm>
            <a:off x="-12700" y="889599"/>
            <a:ext cx="9934252" cy="0"/>
          </a:xfrm>
          <a:prstGeom prst="line">
            <a:avLst/>
          </a:prstGeom>
          <a:noFill/>
          <a:ln w="3810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" name="_x518672104" descr="cif000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8" y="61441"/>
            <a:ext cx="75565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9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_센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05658" y="2"/>
            <a:ext cx="8543925" cy="79562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9" name="_x603963912" descr="cif00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537" y="99226"/>
            <a:ext cx="669925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_x603963912"/>
          <p:cNvSpPr>
            <a:spLocks noChangeShapeType="1"/>
          </p:cNvSpPr>
          <p:nvPr userDrawn="1"/>
        </p:nvSpPr>
        <p:spPr bwMode="auto">
          <a:xfrm>
            <a:off x="-12700" y="889599"/>
            <a:ext cx="9934252" cy="0"/>
          </a:xfrm>
          <a:prstGeom prst="line">
            <a:avLst/>
          </a:prstGeom>
          <a:noFill/>
          <a:ln w="3810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_x518672104" descr="cif000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8" y="61441"/>
            <a:ext cx="75565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3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_국방부" preserve="1" userDrawn="1">
  <p:cSld name="제목만_국방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/>
          </p:nvPr>
        </p:nvSpPr>
        <p:spPr>
          <a:xfrm>
            <a:off x="1568624" y="80629"/>
            <a:ext cx="8255893" cy="68407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HY견고딕"/>
                <a:ea typeface="HY견고딕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7" name="_x603963912"/>
          <p:cNvSpPr>
            <a:spLocks noChangeShapeType="1"/>
          </p:cNvSpPr>
          <p:nvPr userDrawn="1"/>
        </p:nvSpPr>
        <p:spPr>
          <a:xfrm>
            <a:off x="-12700" y="889599"/>
            <a:ext cx="9934252" cy="0"/>
          </a:xfrm>
          <a:prstGeom prst="line">
            <a:avLst/>
          </a:prstGeom>
          <a:noFill/>
          <a:ln w="38100">
            <a:solidFill>
              <a:srgbClr val="4F81BD"/>
            </a:solidFill>
            <a:round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5" name="_x603963912" descr="cif00001"/>
          <p:cNvPicPr>
            <a:picLocks noChangeAspect="1" noChangeArrowheads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118537" y="99226"/>
            <a:ext cx="669925" cy="693737"/>
          </a:xfrm>
          <a:prstGeom prst="rect">
            <a:avLst/>
          </a:prstGeom>
          <a:noFill/>
        </p:spPr>
      </p:pic>
      <p:pic>
        <p:nvPicPr>
          <p:cNvPr id="9" name="그림 8"/>
          <p:cNvPicPr/>
          <p:nvPr userDrawn="1"/>
        </p:nvPicPr>
        <p:blipFill rotWithShape="1">
          <a:blip r:embed="rId3"/>
          <a:stretch>
            <a:fillRect/>
          </a:stretch>
        </p:blipFill>
        <p:spPr>
          <a:xfrm>
            <a:off x="236476" y="108877"/>
            <a:ext cx="684085" cy="68408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보충자료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05658" y="2"/>
            <a:ext cx="8543925" cy="79562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985448" y="64800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fld id="{D64B39CC-4FA9-4F0B-96F3-265771391015}" type="slidenum">
              <a:rPr lang="ko-KR" altLang="en-US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_x603963912"/>
          <p:cNvSpPr>
            <a:spLocks noChangeShapeType="1"/>
          </p:cNvSpPr>
          <p:nvPr userDrawn="1"/>
        </p:nvSpPr>
        <p:spPr bwMode="auto">
          <a:xfrm>
            <a:off x="-12700" y="889599"/>
            <a:ext cx="9934252" cy="0"/>
          </a:xfrm>
          <a:prstGeom prst="line">
            <a:avLst/>
          </a:prstGeom>
          <a:noFill/>
          <a:ln w="3810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" name="_x518672104" descr="cif00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8" y="100806"/>
            <a:ext cx="75565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_x603963912" descr="cif000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537" y="89701"/>
            <a:ext cx="669925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6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4"/>
          <p:cNvSpPr>
            <a:spLocks noChangeArrowheads="1"/>
          </p:cNvSpPr>
          <p:nvPr userDrawn="1"/>
        </p:nvSpPr>
        <p:spPr bwMode="auto">
          <a:xfrm>
            <a:off x="0" y="-28049"/>
            <a:ext cx="9906000" cy="82875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88900" indent="-88900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_x518672104" descr="cif00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8" y="36679"/>
            <a:ext cx="75565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_x603963912" descr="cif000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537" y="25574"/>
            <a:ext cx="669925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178138"/>
      </p:ext>
    </p:extLst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434261" y="6345987"/>
            <a:ext cx="222885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CE527E2A-39A8-4665-8642-AA1055544E3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preserve="1">
  <p:cSld name="디자인 사용자 지정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85448" y="6480048"/>
            <a:ext cx="936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b="1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fld id="{D64B39CC-4FA9-4F0B-96F3-265771391015}" type="slidenum">
              <a:rPr lang="ko-KR" alt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r>
              <a:rPr lang="ko-KR" alt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b="1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endParaRPr lang="ko-KR" altLang="en-US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ransition xmlns:mc="http://schemas.openxmlformats.org/markup-compatibility/2006" xmlns:hp="http://schemas.haansoft.com/office/presentation/8.0" mc:Ignorable="hp" hp:hslDur="500"/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3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6.xml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Relationship Id="rId6" Type="http://schemas.openxmlformats.org/officeDocument/2006/relationships/image" Target="../media/image18.png"  /><Relationship Id="rId7" Type="http://schemas.openxmlformats.org/officeDocument/2006/relationships/image" Target="../media/image15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6.xml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Relationship Id="rId6" Type="http://schemas.openxmlformats.org/officeDocument/2006/relationships/image" Target="../media/image18.png"  /><Relationship Id="rId7" Type="http://schemas.openxmlformats.org/officeDocument/2006/relationships/image" Target="../media/image15.png"  /><Relationship Id="rId8" Type="http://schemas.openxmlformats.org/officeDocument/2006/relationships/chart" Target="../charts/chart1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10" Type="http://schemas.openxmlformats.org/officeDocument/2006/relationships/image" Target="../media/image25.png"  /><Relationship Id="rId2" Type="http://schemas.openxmlformats.org/officeDocument/2006/relationships/slideLayout" Target="../slideLayouts/slideLayout6.xml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Relationship Id="rId6" Type="http://schemas.openxmlformats.org/officeDocument/2006/relationships/image" Target="../media/image18.png"  /><Relationship Id="rId7" Type="http://schemas.openxmlformats.org/officeDocument/2006/relationships/image" Target="../media/image15.png"  /><Relationship Id="rId8" Type="http://schemas.openxmlformats.org/officeDocument/2006/relationships/image" Target="../media/image19.png"  /><Relationship Id="rId9" Type="http://schemas.openxmlformats.org/officeDocument/2006/relationships/image" Target="../media/image24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6.xml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Relationship Id="rId6" Type="http://schemas.openxmlformats.org/officeDocument/2006/relationships/image" Target="../media/image18.png"  /><Relationship Id="rId7" Type="http://schemas.openxmlformats.org/officeDocument/2006/relationships/image" Target="../media/image15.png"  /><Relationship Id="rId8" Type="http://schemas.openxmlformats.org/officeDocument/2006/relationships/image" Target="../media/image19.png"  /><Relationship Id="rId9" Type="http://schemas.openxmlformats.org/officeDocument/2006/relationships/image" Target="../media/image26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11.xml"  /><Relationship Id="rId3" Type="http://schemas.openxmlformats.org/officeDocument/2006/relationships/image" Target="../media/image14.png"  /><Relationship Id="rId4" Type="http://schemas.openxmlformats.org/officeDocument/2006/relationships/image" Target="../media/image14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10" Type="http://schemas.openxmlformats.org/officeDocument/2006/relationships/image" Target="../media/image19.png"  /><Relationship Id="rId11" Type="http://schemas.openxmlformats.org/officeDocument/2006/relationships/image" Target="../media/image19.png"  /><Relationship Id="rId12" Type="http://schemas.openxmlformats.org/officeDocument/2006/relationships/image" Target="../media/image19.png"  /><Relationship Id="rId13" Type="http://schemas.openxmlformats.org/officeDocument/2006/relationships/image" Target="../media/image19.png"  /><Relationship Id="rId14" Type="http://schemas.openxmlformats.org/officeDocument/2006/relationships/image" Target="../media/image19.png"  /><Relationship Id="rId15" Type="http://schemas.openxmlformats.org/officeDocument/2006/relationships/image" Target="../media/image19.png"  /><Relationship Id="rId16" Type="http://schemas.openxmlformats.org/officeDocument/2006/relationships/image" Target="../media/image19.png"  /><Relationship Id="rId17" Type="http://schemas.openxmlformats.org/officeDocument/2006/relationships/image" Target="../media/image19.png"  /><Relationship Id="rId18" Type="http://schemas.openxmlformats.org/officeDocument/2006/relationships/image" Target="../media/image27.png"  /><Relationship Id="rId2" Type="http://schemas.openxmlformats.org/officeDocument/2006/relationships/slideLayout" Target="../slideLayouts/slideLayout6.xml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Relationship Id="rId6" Type="http://schemas.openxmlformats.org/officeDocument/2006/relationships/image" Target="../media/image18.png"  /><Relationship Id="rId7" Type="http://schemas.openxmlformats.org/officeDocument/2006/relationships/image" Target="../media/image15.png"  /><Relationship Id="rId8" Type="http://schemas.openxmlformats.org/officeDocument/2006/relationships/image" Target="../media/image19.png"  /><Relationship Id="rId9" Type="http://schemas.openxmlformats.org/officeDocument/2006/relationships/image" Target="../media/image19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1.xml"  /><Relationship Id="rId3" Type="http://schemas.openxmlformats.org/officeDocument/2006/relationships/image" Target="../media/image14.png"  /><Relationship Id="rId4" Type="http://schemas.openxmlformats.org/officeDocument/2006/relationships/image" Target="../media/image1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10" Type="http://schemas.openxmlformats.org/officeDocument/2006/relationships/image" Target="../media/image20.png"  /><Relationship Id="rId2" Type="http://schemas.openxmlformats.org/officeDocument/2006/relationships/slideLayout" Target="../slideLayouts/slideLayout6.xml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Relationship Id="rId6" Type="http://schemas.openxmlformats.org/officeDocument/2006/relationships/image" Target="../media/image18.png"  /><Relationship Id="rId7" Type="http://schemas.openxmlformats.org/officeDocument/2006/relationships/image" Target="../media/image15.png"  /><Relationship Id="rId8" Type="http://schemas.openxmlformats.org/officeDocument/2006/relationships/image" Target="../media/image19.png"  /><Relationship Id="rId9" Type="http://schemas.openxmlformats.org/officeDocument/2006/relationships/image" Target="../media/image19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6.xml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Relationship Id="rId6" Type="http://schemas.openxmlformats.org/officeDocument/2006/relationships/image" Target="../media/image18.png"  /><Relationship Id="rId7" Type="http://schemas.openxmlformats.org/officeDocument/2006/relationships/image" Target="../media/image15.png"  /><Relationship Id="rId8" Type="http://schemas.openxmlformats.org/officeDocument/2006/relationships/image" Target="../media/image2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11.xml"  /><Relationship Id="rId3" Type="http://schemas.openxmlformats.org/officeDocument/2006/relationships/image" Target="../media/image14.png"  /><Relationship Id="rId4" Type="http://schemas.openxmlformats.org/officeDocument/2006/relationships/image" Target="../media/image1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6.xml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Relationship Id="rId6" Type="http://schemas.openxmlformats.org/officeDocument/2006/relationships/image" Target="../media/image18.png"  /><Relationship Id="rId7" Type="http://schemas.openxmlformats.org/officeDocument/2006/relationships/image" Target="../media/image15.png"  /><Relationship Id="rId8" Type="http://schemas.openxmlformats.org/officeDocument/2006/relationships/image" Target="../media/image2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10" Type="http://schemas.openxmlformats.org/officeDocument/2006/relationships/image" Target="../media/image23.png"  /><Relationship Id="rId2" Type="http://schemas.openxmlformats.org/officeDocument/2006/relationships/slideLayout" Target="../slideLayouts/slideLayout6.xml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Relationship Id="rId6" Type="http://schemas.openxmlformats.org/officeDocument/2006/relationships/image" Target="../media/image18.png"  /><Relationship Id="rId7" Type="http://schemas.openxmlformats.org/officeDocument/2006/relationships/image" Target="../media/image15.png"  /><Relationship Id="rId8" Type="http://schemas.openxmlformats.org/officeDocument/2006/relationships/image" Target="../media/image19.png"  /><Relationship Id="rId9" Type="http://schemas.openxmlformats.org/officeDocument/2006/relationships/image" Target="../media/image19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11.xml"  /><Relationship Id="rId3" Type="http://schemas.openxmlformats.org/officeDocument/2006/relationships/image" Target="../media/image14.png"  /><Relationship Id="rId4" Type="http://schemas.openxmlformats.org/officeDocument/2006/relationships/image" Target="../media/image14.png"  /><Relationship Id="rId5" Type="http://schemas.openxmlformats.org/officeDocument/2006/relationships/image" Target="../media/image14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44"/>
          <p:cNvSpPr txBox="1"/>
          <p:nvPr/>
        </p:nvSpPr>
        <p:spPr>
          <a:xfrm>
            <a:off x="128464" y="1052736"/>
            <a:ext cx="9681927" cy="910549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7518" tIns="48760" rIns="97518" bIns="48760" anchor="t">
            <a:spAutoFit/>
          </a:bodyPr>
          <a:lstStyle/>
          <a:p>
            <a:pPr algn="ctr" defTabSz="88660">
              <a:lnSpc>
                <a:spcPct val="150000"/>
              </a:lnSpc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3600" spc="-52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  <a:cs typeface="+mj-cs"/>
              </a:rPr>
              <a:t>전자정부 표준프레임워크 우수사례발표 </a:t>
            </a:r>
            <a:endParaRPr xmlns:mc="http://schemas.openxmlformats.org/markup-compatibility/2006" xmlns:hp="http://schemas.haansoft.com/office/presentation/8.0" lang="ko-KR" altLang="en-US" sz="3600" spc="-52" mc:Ignorable="hp" hp:hslEmbossed="0">
              <a:solidFill>
                <a:prstClr val="white"/>
              </a:solidFill>
              <a:latin typeface="HY견고딕"/>
              <a:ea typeface="HY견고딕"/>
              <a:cs typeface="+mj-cs"/>
            </a:endParaRPr>
          </a:p>
        </p:txBody>
      </p:sp>
      <p:sp>
        <p:nvSpPr>
          <p:cNvPr id="7" name="_x279947360"/>
          <p:cNvSpPr>
            <a:spLocks noChangeArrowheads="1"/>
          </p:cNvSpPr>
          <p:nvPr/>
        </p:nvSpPr>
        <p:spPr>
          <a:xfrm>
            <a:off x="409067" y="5530998"/>
            <a:ext cx="8929687" cy="4902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ctr" defTabSz="914400" eaLnBrk="0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200">
                <a:solidFill>
                  <a:srgbClr val="ffffff"/>
                </a:solidFill>
                <a:latin typeface="HY헤드라인M"/>
                <a:ea typeface="HY헤드라인M"/>
              </a:rPr>
              <a:t>합동상호운용성기술센터</a:t>
            </a:r>
            <a:endParaRPr lang="ko-KR" alt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그림 8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016883" y="3068960"/>
            <a:ext cx="1872234" cy="1764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2"/>
          <p:cNvSpPr>
            <a:spLocks noGrp="1"/>
          </p:cNvSpPr>
          <p:nvPr>
            <p:ph type="title" idx="0"/>
          </p:nvPr>
        </p:nvSpPr>
        <p:spPr>
          <a:xfrm>
            <a:off x="848544" y="116632"/>
            <a:ext cx="8255893" cy="684076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o-KR" altLang="en-US"/>
              <a:t>전자정부 표준프레임워크 적용현황</a:t>
            </a:r>
            <a:endParaRPr lang="ko-KR" altLang="en-US"/>
          </a:p>
        </p:txBody>
      </p:sp>
      <p:sp>
        <p:nvSpPr>
          <p:cNvPr id="579" name="AutoShape 68" hidden="1"/>
          <p:cNvSpPr>
            <a:spLocks noSelect="1" noChangeArrowheads="1"/>
          </p:cNvSpPr>
          <p:nvPr/>
        </p:nvSpPr>
        <p:spPr>
          <a:xfrm>
            <a:off x="0" y="457200"/>
            <a:ext cx="1587500" cy="15875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grpSp>
        <p:nvGrpSpPr>
          <p:cNvPr id="656" name="_x439152864"/>
          <p:cNvGrpSpPr/>
          <p:nvPr/>
        </p:nvGrpSpPr>
        <p:grpSpPr>
          <a:xfrm rot="0">
            <a:off x="403225" y="1016732"/>
            <a:ext cx="8597519" cy="452438"/>
            <a:chOff x="0" y="0"/>
            <a:chExt cx="67695" cy="3561"/>
          </a:xfrm>
        </p:grpSpPr>
        <p:sp>
          <p:nvSpPr>
            <p:cNvPr id="657" name="_x439153008"/>
            <p:cNvSpPr>
              <a:spLocks noChangeArrowheads="1"/>
            </p:cNvSpPr>
            <p:nvPr/>
          </p:nvSpPr>
          <p:spPr>
            <a:xfrm>
              <a:off x="2325" y="0"/>
              <a:ext cx="65370" cy="35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lvl="0" indent="0" algn="l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HY견고딕"/>
                  <a:ea typeface="HY견고딕"/>
                  <a:cs typeface="맑은 고딕"/>
                </a:rPr>
                <a:t>전자정부 표준프레임워크 적용 간 장점</a:t>
              </a:r>
              <a:endParaRPr kumimoji="0" lang="ko-KR" altLang="en-US" sz="1900" b="0" i="0" u="none" strike="noStrike" kern="1200" cap="none" spc="0" normalizeH="0" baseline="0">
                <a:solidFill>
                  <a:srgbClr val="000000"/>
                </a:solidFill>
                <a:latin typeface="HY견고딕"/>
                <a:ea typeface="HY견고딕"/>
                <a:cs typeface="맑은 고딕"/>
              </a:endParaRPr>
            </a:p>
          </p:txBody>
        </p:sp>
        <p:grpSp>
          <p:nvGrpSpPr>
            <p:cNvPr id="658" name="_x439154664"/>
            <p:cNvGrpSpPr/>
            <p:nvPr/>
          </p:nvGrpSpPr>
          <p:grpSpPr>
            <a:xfrm rot="0">
              <a:off x="0" y="837"/>
              <a:ext cx="1911" cy="2169"/>
              <a:chOff x="0" y="0"/>
              <a:chExt cx="1911" cy="2169"/>
            </a:xfrm>
          </p:grpSpPr>
          <p:sp>
            <p:nvSpPr>
              <p:cNvPr id="659" name="_x439154520" descr="~XDFF8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0" name="_x439154232" descr="~XDFF9"/>
              <p:cNvSpPr>
                <a:spLocks noChangeArrowheads="1"/>
              </p:cNvSpPr>
              <p:nvPr/>
            </p:nvSpPr>
            <p:spPr>
              <a:xfrm>
                <a:off x="0" y="0"/>
                <a:ext cx="1911" cy="2169"/>
              </a:xfrm>
              <a:prstGeom prst="ellipse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1" name="_x439153944" descr="~XE00A"/>
              <p:cNvSpPr>
                <a:spLocks noChangeArrowheads="1"/>
              </p:cNvSpPr>
              <p:nvPr/>
            </p:nvSpPr>
            <p:spPr>
              <a:xfrm>
                <a:off x="19" y="27"/>
                <a:ext cx="1867" cy="2113"/>
              </a:xfrm>
              <a:prstGeom prst="ellipse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2" name="_x439153656" descr="~XE00B"/>
              <p:cNvSpPr>
                <a:spLocks noChangeArrowheads="1"/>
              </p:cNvSpPr>
              <p:nvPr/>
            </p:nvSpPr>
            <p:spPr>
              <a:xfrm>
                <a:off x="65" y="95"/>
                <a:ext cx="1776" cy="1976"/>
              </a:xfrm>
              <a:prstGeom prst="ellipse">
                <a:avLst/>
              </a:prstGeom>
              <a:blipFill dpi="0" rotWithShape="0">
                <a:blip r:embed="rId6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3" name="_x439153368" descr="~XE00C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</p:grpSp>
      </p:grpSp>
      <p:sp>
        <p:nvSpPr>
          <p:cNvPr id="667" name=""/>
          <p:cNvSpPr txBox="1"/>
          <p:nvPr/>
        </p:nvSpPr>
        <p:spPr>
          <a:xfrm>
            <a:off x="1784648" y="1952836"/>
            <a:ext cx="4896544" cy="5156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ln w="12700" cap="flat" cmpd="sng" algn="ctr">
                  <a:solidFill>
                    <a:srgbClr val="ffc000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50000"/>
                    </a:schemeClr>
                  </a:glow>
                  <a:reflection blurRad="6350" stA="50000" endA="300" endPos="50000" dir="5400000" sy="-100000" algn="bl" rotWithShape="0"/>
                </a:effectLst>
                <a:latin typeface="맑은 고딕"/>
                <a:ea typeface="맑은 고딕"/>
                <a:cs typeface="맑은 고딕"/>
              </a:rPr>
              <a:t>체계 개발시 재사용이 가능함</a:t>
            </a:r>
            <a:endPara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<a:ln w="12700" cap="flat" cmpd="sng" algn="ctr">
                <a:solidFill>
                  <a:srgbClr val="ffc000"/>
                </a:solidFill>
                <a:prstDash val="solid"/>
                <a:round/>
                <a:headEnd w="med" len="med"/>
                <a:tailEnd w="med" len="me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50000"/>
                  </a:schemeClr>
                </a:glow>
                <a:reflection blurRad="6350" stA="50000" endA="300" endPos="50000" dir="5400000" sy="-100000" algn="bl" rotWithShape="0"/>
              </a:effectLst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68" name=""/>
          <p:cNvSpPr txBox="1"/>
          <p:nvPr/>
        </p:nvSpPr>
        <p:spPr>
          <a:xfrm>
            <a:off x="5369495" y="4030763"/>
            <a:ext cx="3312369" cy="5143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ln w="12700" cap="flat" cmpd="sng" algn="ctr">
                  <a:solidFill>
                    <a:srgbClr val="79b94f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50000"/>
                    </a:schemeClr>
                  </a:glow>
                  <a:reflection blurRad="6350" stA="50000" endA="300" endPos="50000" dir="5400000" sy="-100000" algn="bl" rotWithShape="0"/>
                </a:effectLst>
                <a:latin typeface="맑은 고딕"/>
                <a:ea typeface="맑은 고딕"/>
                <a:cs typeface="맑은 고딕"/>
              </a:rPr>
              <a:t>일정한 품질 보장</a:t>
            </a:r>
            <a:endPara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<a:ln w="12700" cap="flat" cmpd="sng" algn="ctr">
                <a:solidFill>
                  <a:srgbClr val="79b94f"/>
                </a:solidFill>
                <a:prstDash val="solid"/>
                <a:round/>
                <a:headEnd w="med" len="med"/>
                <a:tailEnd w="med" len="me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50000"/>
                  </a:schemeClr>
                </a:glow>
                <a:reflection blurRad="6350" stA="50000" endA="300" endPos="50000" dir="5400000" sy="-100000" algn="bl" rotWithShape="0"/>
              </a:effectLst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69" name=""/>
          <p:cNvSpPr txBox="1"/>
          <p:nvPr/>
        </p:nvSpPr>
        <p:spPr>
          <a:xfrm>
            <a:off x="3089580" y="4905164"/>
            <a:ext cx="3224808" cy="517466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ln w="12700" cap="flat" cmpd="sng" algn="ctr">
                  <a:solidFill>
                    <a:srgbClr val="def1cb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50000"/>
                    </a:schemeClr>
                  </a:glow>
                  <a:reflection blurRad="6350" stA="50000" endA="300" endPos="50000" dir="5400000" sy="-100000" algn="bl" rotWithShape="0"/>
                </a:effectLst>
                <a:latin typeface="맑은 고딕"/>
                <a:ea typeface="맑은 고딕"/>
                <a:cs typeface="맑은 고딕"/>
              </a:rPr>
              <a:t>유지보수성 용이함</a:t>
            </a:r>
            <a:endPara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<a:ln w="12700" cap="flat" cmpd="sng" algn="ctr">
                <a:solidFill>
                  <a:srgbClr val="def1cb"/>
                </a:solidFill>
                <a:prstDash val="solid"/>
                <a:round/>
                <a:headEnd w="med" len="med"/>
                <a:tailEnd w="med" len="me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50000"/>
                  </a:schemeClr>
                </a:glow>
                <a:reflection blurRad="6350" stA="50000" endA="300" endPos="50000" dir="5400000" sy="-100000" algn="bl" rotWithShape="0"/>
              </a:effectLst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70" name=""/>
          <p:cNvSpPr txBox="1"/>
          <p:nvPr/>
        </p:nvSpPr>
        <p:spPr>
          <a:xfrm>
            <a:off x="793750" y="3169246"/>
            <a:ext cx="4765801" cy="519507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  <a:ln w="12700" cap="flat" cmpd="sng" algn="ctr">
                  <a:solidFill>
                    <a:srgbClr val="def1cb"/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ff40ff"/>
                </a:solidFill>
                <a:effectLst>
                  <a:glow rad="63500">
                    <a:schemeClr val="accent5">
                      <a:satMod val="175000"/>
                      <a:alpha val="50000"/>
                    </a:schemeClr>
                  </a:glow>
                  <a:reflection blurRad="6350" stA="50000" endA="300" endPos="50000" dir="5400000" sy="-100000" algn="bl" rotWithShape="0"/>
                </a:effectLst>
                <a:latin typeface="맑은 고딕"/>
                <a:ea typeface="맑은 고딕"/>
                <a:cs typeface="맑은 고딕"/>
              </a:rPr>
              <a:t>개발 및 실행 기반 환경 제공</a:t>
            </a:r>
            <a:endParaRPr xmlns:mc="http://schemas.openxmlformats.org/markup-compatibility/2006" xmlns:hp="http://schemas.haansoft.com/office/presentation/8.0" kumimoji="0" lang="ko-KR" altLang="en-US" sz="2800" b="0" i="0" u="none" strike="noStrike" kern="1200" cap="none" spc="0" normalizeH="0" baseline="0" mc:Ignorable="hp" hp:hslEmbossed="0">
              <a:ln w="12700" cap="flat" cmpd="sng" algn="ctr">
                <a:solidFill>
                  <a:srgbClr val="def1cb"/>
                </a:solidFill>
                <a:prstDash val="solid"/>
                <a:round/>
                <a:headEnd w="med" len="med"/>
                <a:tailEnd w="med" len="med"/>
              </a:ln>
              <a:solidFill>
                <a:srgbClr val="ff40ff"/>
              </a:solidFill>
              <a:effectLst>
                <a:glow rad="63500">
                  <a:schemeClr val="accent5">
                    <a:satMod val="175000"/>
                    <a:alpha val="50000"/>
                  </a:schemeClr>
                </a:glow>
                <a:reflection blurRad="6350" stA="50000" endA="300" endPos="50000" dir="5400000" sy="-100000" algn="bl" rotWithShape="0"/>
              </a:effectLst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2"/>
          <p:cNvSpPr>
            <a:spLocks noGrp="1"/>
          </p:cNvSpPr>
          <p:nvPr>
            <p:ph type="title" idx="0"/>
          </p:nvPr>
        </p:nvSpPr>
        <p:spPr>
          <a:xfrm>
            <a:off x="848544" y="116632"/>
            <a:ext cx="8255893" cy="684076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o-KR" altLang="en-US"/>
              <a:t>전자정부 표준프레임워크 적용현황</a:t>
            </a:r>
            <a:endParaRPr lang="ko-KR" altLang="en-US"/>
          </a:p>
        </p:txBody>
      </p:sp>
      <p:sp>
        <p:nvSpPr>
          <p:cNvPr id="579" name="AutoShape 68" hidden="1"/>
          <p:cNvSpPr>
            <a:spLocks noSelect="1" noChangeArrowheads="1"/>
          </p:cNvSpPr>
          <p:nvPr/>
        </p:nvSpPr>
        <p:spPr>
          <a:xfrm>
            <a:off x="0" y="457200"/>
            <a:ext cx="1587500" cy="15875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grpSp>
        <p:nvGrpSpPr>
          <p:cNvPr id="656" name="_x439152864"/>
          <p:cNvGrpSpPr/>
          <p:nvPr/>
        </p:nvGrpSpPr>
        <p:grpSpPr>
          <a:xfrm rot="0">
            <a:off x="403225" y="1016732"/>
            <a:ext cx="8597519" cy="452438"/>
            <a:chOff x="0" y="0"/>
            <a:chExt cx="67695" cy="3561"/>
          </a:xfrm>
        </p:grpSpPr>
        <p:sp>
          <p:nvSpPr>
            <p:cNvPr id="657" name="_x439153008"/>
            <p:cNvSpPr>
              <a:spLocks noChangeArrowheads="1"/>
            </p:cNvSpPr>
            <p:nvPr/>
          </p:nvSpPr>
          <p:spPr>
            <a:xfrm>
              <a:off x="2325" y="0"/>
              <a:ext cx="65370" cy="35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lvl="0" indent="0" algn="l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HY견고딕"/>
                  <a:ea typeface="HY견고딕"/>
                  <a:cs typeface="맑은 고딕"/>
                </a:rPr>
                <a:t>국방 內 전자정부 표준프레임워크 적용현황</a:t>
              </a:r>
              <a:endParaRPr kumimoji="0" lang="ko-KR" altLang="en-US" sz="1900" b="0" i="0" u="none" strike="noStrike" kern="1200" cap="none" spc="0" normalizeH="0" baseline="0">
                <a:solidFill>
                  <a:srgbClr val="000000"/>
                </a:solidFill>
                <a:latin typeface="HY견고딕"/>
                <a:ea typeface="HY견고딕"/>
                <a:cs typeface="맑은 고딕"/>
              </a:endParaRPr>
            </a:p>
          </p:txBody>
        </p:sp>
        <p:grpSp>
          <p:nvGrpSpPr>
            <p:cNvPr id="658" name="_x439154664"/>
            <p:cNvGrpSpPr/>
            <p:nvPr/>
          </p:nvGrpSpPr>
          <p:grpSpPr>
            <a:xfrm rot="0">
              <a:off x="0" y="837"/>
              <a:ext cx="1911" cy="2169"/>
              <a:chOff x="0" y="0"/>
              <a:chExt cx="1911" cy="2169"/>
            </a:xfrm>
          </p:grpSpPr>
          <p:sp>
            <p:nvSpPr>
              <p:cNvPr id="659" name="_x439154520" descr="~XDFF8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0" name="_x439154232" descr="~XDFF9"/>
              <p:cNvSpPr>
                <a:spLocks noChangeArrowheads="1"/>
              </p:cNvSpPr>
              <p:nvPr/>
            </p:nvSpPr>
            <p:spPr>
              <a:xfrm>
                <a:off x="0" y="0"/>
                <a:ext cx="1911" cy="2169"/>
              </a:xfrm>
              <a:prstGeom prst="ellipse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1" name="_x439153944" descr="~XE00A"/>
              <p:cNvSpPr>
                <a:spLocks noChangeArrowheads="1"/>
              </p:cNvSpPr>
              <p:nvPr/>
            </p:nvSpPr>
            <p:spPr>
              <a:xfrm>
                <a:off x="19" y="27"/>
                <a:ext cx="1867" cy="2113"/>
              </a:xfrm>
              <a:prstGeom prst="ellipse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2" name="_x439153656" descr="~XE00B"/>
              <p:cNvSpPr>
                <a:spLocks noChangeArrowheads="1"/>
              </p:cNvSpPr>
              <p:nvPr/>
            </p:nvSpPr>
            <p:spPr>
              <a:xfrm>
                <a:off x="65" y="95"/>
                <a:ext cx="1776" cy="1976"/>
              </a:xfrm>
              <a:prstGeom prst="ellipse">
                <a:avLst/>
              </a:prstGeom>
              <a:blipFill dpi="0" rotWithShape="0">
                <a:blip r:embed="rId6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3" name="_x439153368" descr="~XE00C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</p:grpSp>
      </p:grpSp>
      <p:graphicFrame>
        <p:nvGraphicFramePr>
          <p:cNvPr id="667" name="차트 2"/>
          <p:cNvGraphicFramePr/>
          <p:nvPr/>
        </p:nvGraphicFramePr>
        <p:xfrm>
          <a:off x="992560" y="1700808"/>
          <a:ext cx="8111877" cy="4320480"/>
        </p:xfrm>
        <a:graphic>
          <a:graphicData uri="http://schemas.openxmlformats.org/drawingml/2006/chart">
            <c:chart r:id="rId8"/>
          </a:graphicData>
        </a:graphic>
      </p:graphicFrame>
      <p:sp>
        <p:nvSpPr>
          <p:cNvPr id="668" name=""/>
          <p:cNvSpPr txBox="1"/>
          <p:nvPr/>
        </p:nvSpPr>
        <p:spPr>
          <a:xfrm>
            <a:off x="8445388" y="4005064"/>
            <a:ext cx="439724" cy="36710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/>
              <a:t>13</a:t>
            </a:r>
            <a:endParaRPr lang="en-US" altLang="ko-KR"/>
          </a:p>
        </p:txBody>
      </p:sp>
      <p:sp>
        <p:nvSpPr>
          <p:cNvPr id="669" name=""/>
          <p:cNvSpPr txBox="1"/>
          <p:nvPr/>
        </p:nvSpPr>
        <p:spPr>
          <a:xfrm>
            <a:off x="6357156" y="3429000"/>
            <a:ext cx="439724" cy="367102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9</a:t>
            </a: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70" name=""/>
          <p:cNvSpPr txBox="1"/>
          <p:nvPr/>
        </p:nvSpPr>
        <p:spPr>
          <a:xfrm>
            <a:off x="6933220" y="2852936"/>
            <a:ext cx="439724" cy="367102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10</a:t>
            </a: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71" name=""/>
          <p:cNvSpPr txBox="1"/>
          <p:nvPr/>
        </p:nvSpPr>
        <p:spPr>
          <a:xfrm>
            <a:off x="2180692" y="4581128"/>
            <a:ext cx="439724" cy="367102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1</a:t>
            </a: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72" name=""/>
          <p:cNvSpPr txBox="1"/>
          <p:nvPr/>
        </p:nvSpPr>
        <p:spPr>
          <a:xfrm>
            <a:off x="3188804" y="5157192"/>
            <a:ext cx="439724" cy="367102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3</a:t>
            </a: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73" name=""/>
          <p:cNvSpPr txBox="1"/>
          <p:nvPr/>
        </p:nvSpPr>
        <p:spPr>
          <a:xfrm>
            <a:off x="2620416" y="2276872"/>
            <a:ext cx="439724" cy="367102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2</a:t>
            </a: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2"/>
          <p:cNvSpPr>
            <a:spLocks noGrp="1"/>
          </p:cNvSpPr>
          <p:nvPr>
            <p:ph type="title" idx="0"/>
          </p:nvPr>
        </p:nvSpPr>
        <p:spPr>
          <a:xfrm>
            <a:off x="848544" y="116632"/>
            <a:ext cx="8255893" cy="684076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o-KR" altLang="en-US"/>
              <a:t>전자정부 표준프레임워크 적용현황</a:t>
            </a:r>
            <a:endParaRPr lang="ko-KR" altLang="en-US"/>
          </a:p>
        </p:txBody>
      </p:sp>
      <p:sp>
        <p:nvSpPr>
          <p:cNvPr id="579" name="AutoShape 68" hidden="1"/>
          <p:cNvSpPr>
            <a:spLocks noSelect="1" noChangeArrowheads="1"/>
          </p:cNvSpPr>
          <p:nvPr/>
        </p:nvSpPr>
        <p:spPr>
          <a:xfrm>
            <a:off x="0" y="457200"/>
            <a:ext cx="1587500" cy="15875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grpSp>
        <p:nvGrpSpPr>
          <p:cNvPr id="656" name="_x439152864"/>
          <p:cNvGrpSpPr/>
          <p:nvPr/>
        </p:nvGrpSpPr>
        <p:grpSpPr>
          <a:xfrm rot="0">
            <a:off x="403225" y="1016732"/>
            <a:ext cx="8597519" cy="452438"/>
            <a:chOff x="0" y="0"/>
            <a:chExt cx="67695" cy="3561"/>
          </a:xfrm>
        </p:grpSpPr>
        <p:sp>
          <p:nvSpPr>
            <p:cNvPr id="657" name="_x439153008"/>
            <p:cNvSpPr>
              <a:spLocks noChangeArrowheads="1"/>
            </p:cNvSpPr>
            <p:nvPr/>
          </p:nvSpPr>
          <p:spPr>
            <a:xfrm>
              <a:off x="2325" y="0"/>
              <a:ext cx="65370" cy="35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lvl="0" indent="0" algn="l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HY견고딕"/>
                  <a:ea typeface="HY견고딕"/>
                  <a:cs typeface="맑은 고딕"/>
                </a:rPr>
                <a:t>전자정부 표준프레임워크 적용 활성화를 위한 기관의 노력</a:t>
              </a:r>
              <a:endParaRPr kumimoji="0" lang="ko-KR" altLang="en-US" sz="1900" b="0" i="0" u="none" strike="noStrike" kern="1200" cap="none" spc="0" normalizeH="0" baseline="0">
                <a:solidFill>
                  <a:srgbClr val="000000"/>
                </a:solidFill>
                <a:latin typeface="HY견고딕"/>
                <a:ea typeface="HY견고딕"/>
                <a:cs typeface="맑은 고딕"/>
              </a:endParaRPr>
            </a:p>
          </p:txBody>
        </p:sp>
        <p:grpSp>
          <p:nvGrpSpPr>
            <p:cNvPr id="658" name="_x439154664"/>
            <p:cNvGrpSpPr/>
            <p:nvPr/>
          </p:nvGrpSpPr>
          <p:grpSpPr>
            <a:xfrm rot="0">
              <a:off x="0" y="837"/>
              <a:ext cx="1911" cy="2169"/>
              <a:chOff x="0" y="0"/>
              <a:chExt cx="1911" cy="2169"/>
            </a:xfrm>
          </p:grpSpPr>
          <p:sp>
            <p:nvSpPr>
              <p:cNvPr id="659" name="_x439154520" descr="~XDFF8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0" name="_x439154232" descr="~XDFF9"/>
              <p:cNvSpPr>
                <a:spLocks noChangeArrowheads="1"/>
              </p:cNvSpPr>
              <p:nvPr/>
            </p:nvSpPr>
            <p:spPr>
              <a:xfrm>
                <a:off x="0" y="0"/>
                <a:ext cx="1911" cy="2169"/>
              </a:xfrm>
              <a:prstGeom prst="ellipse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1" name="_x439153944" descr="~XE00A"/>
              <p:cNvSpPr>
                <a:spLocks noChangeArrowheads="1"/>
              </p:cNvSpPr>
              <p:nvPr/>
            </p:nvSpPr>
            <p:spPr>
              <a:xfrm>
                <a:off x="19" y="27"/>
                <a:ext cx="1867" cy="2113"/>
              </a:xfrm>
              <a:prstGeom prst="ellipse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2" name="_x439153656" descr="~XE00B"/>
              <p:cNvSpPr>
                <a:spLocks noChangeArrowheads="1"/>
              </p:cNvSpPr>
              <p:nvPr/>
            </p:nvSpPr>
            <p:spPr>
              <a:xfrm>
                <a:off x="65" y="95"/>
                <a:ext cx="1776" cy="1976"/>
              </a:xfrm>
              <a:prstGeom prst="ellipse">
                <a:avLst/>
              </a:prstGeom>
              <a:blipFill dpi="0" rotWithShape="0">
                <a:blip r:embed="rId6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3" name="_x439153368" descr="~XE00C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</p:grpSp>
      </p:grpSp>
      <p:sp>
        <p:nvSpPr>
          <p:cNvPr id="666" name="TextBox 15"/>
          <p:cNvSpPr txBox="1"/>
          <p:nvPr/>
        </p:nvSpPr>
        <p:spPr>
          <a:xfrm>
            <a:off x="614517" y="1560827"/>
            <a:ext cx="8676965" cy="457136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333000" indent="-33300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Blip>
                <a:blip r:embed="rId8"/>
              </a:buBlip>
              <a:defRPr lang="ko-KR" altLang="en-US"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국방 內 법제도화</a:t>
            </a: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257040" indent="257040" defTabSz="9144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lang="ko-KR" altLang="en-US"/>
            </a:pPr>
            <a:r>
              <a:rPr xmlns:mc="http://schemas.openxmlformats.org/markup-compatibility/2006" xmlns:hp="http://schemas.haansoft.com/office/presentation/8.0" kumimoji="0" lang="ko-KR" altLang="en-US" sz="1700" b="0" i="0" u="none" strike="noStrike" kern="1200" cap="none" spc="0" normalizeH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국방상호운용성관리지시 제 </a:t>
            </a:r>
            <a:r>
              <a:rPr xmlns:mc="http://schemas.openxmlformats.org/markup-compatibility/2006" xmlns:hp="http://schemas.haansoft.com/office/presentation/8.0" kumimoji="0" lang="en-US" altLang="ko-KR" sz="1700" b="0" i="0" u="none" strike="noStrike" kern="1200" cap="none" spc="0" normalizeH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27</a:t>
            </a:r>
            <a:r>
              <a:rPr xmlns:mc="http://schemas.openxmlformats.org/markup-compatibility/2006" xmlns:hp="http://schemas.haansoft.com/office/presentation/8.0" kumimoji="0" lang="ko-KR" altLang="en-US" sz="1700" b="0" i="0" u="none" strike="noStrike" kern="1200" cap="none" spc="0" normalizeH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조 </a:t>
            </a:r>
            <a:r>
              <a:rPr xmlns:mc="http://schemas.openxmlformats.org/markup-compatibility/2006" xmlns:hp="http://schemas.haansoft.com/office/presentation/8.0" kumimoji="0" lang="en-US" altLang="ko-KR" sz="1700" b="0" i="0" u="none" strike="noStrike" kern="1200" cap="none" spc="0" normalizeH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1700" b="0" i="0" u="none" strike="noStrike" kern="1200" cap="none" spc="0" normalizeH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국방컴포넌트 적용 기본 원칙</a:t>
            </a:r>
            <a:r>
              <a:rPr xmlns:mc="http://schemas.openxmlformats.org/markup-compatibility/2006" xmlns:hp="http://schemas.haansoft.com/office/presentation/8.0" kumimoji="0" lang="en-US" altLang="ko-KR" sz="1700" b="0" i="0" u="none" strike="noStrike" kern="1200" cap="none" spc="0" normalizeH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)</a:t>
            </a:r>
            <a:endParaRPr xmlns:mc="http://schemas.openxmlformats.org/markup-compatibility/2006" xmlns:hp="http://schemas.haansoft.com/office/presentation/8.0" kumimoji="0" lang="en-US" altLang="ko-KR" sz="1700" b="0" i="0" u="none" strike="noStrike" kern="1200" cap="none" spc="0" normalizeH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257040" indent="257040" defTabSz="9144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lang="ko-KR" altLang="en-US"/>
            </a:pPr>
            <a:endParaRPr xmlns:mc="http://schemas.openxmlformats.org/markup-compatibility/2006" xmlns:hp="http://schemas.haansoft.com/office/presentation/8.0" kumimoji="0" lang="en-US" altLang="ko-KR" sz="1700" b="0" i="0" u="none" strike="noStrike" kern="1200" cap="none" spc="0" normalizeH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257040" indent="257040" defTabSz="9144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lang="ko-KR" altLang="en-US"/>
            </a:pPr>
            <a:endParaRPr xmlns:mc="http://schemas.openxmlformats.org/markup-compatibility/2006" xmlns:hp="http://schemas.haansoft.com/office/presentation/8.0" kumimoji="0" lang="en-US" altLang="ko-KR" sz="1700" b="0" i="0" u="none" strike="noStrike" kern="1200" cap="none" spc="0" normalizeH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257040" indent="257040" defTabSz="9144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lang="ko-KR" altLang="en-US"/>
            </a:pPr>
            <a:endParaRPr xmlns:mc="http://schemas.openxmlformats.org/markup-compatibility/2006" xmlns:hp="http://schemas.haansoft.com/office/presentation/8.0" kumimoji="0" lang="en-US" altLang="ko-KR" sz="1700" b="0" i="0" u="none" strike="noStrike" kern="1200" cap="none" spc="0" normalizeH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257040" indent="257040" defTabSz="9144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lang="ko-KR" altLang="en-US"/>
            </a:pPr>
            <a:endParaRPr xmlns:mc="http://schemas.openxmlformats.org/markup-compatibility/2006" xmlns:hp="http://schemas.haansoft.com/office/presentation/8.0" kumimoji="0" lang="en-US" altLang="ko-KR" sz="1700" b="0" i="0" u="none" strike="noStrike" kern="1200" cap="none" spc="0" normalizeH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257040" indent="0" defTabSz="91440">
              <a:lnSpc>
                <a:spcPct val="130000"/>
              </a:lnSpc>
              <a:spcBef>
                <a:spcPts val="0"/>
              </a:spcBef>
              <a:buFont typeface="Arial"/>
              <a:buNone/>
              <a:defRPr lang="ko-KR" altLang="en-US"/>
            </a:pPr>
            <a:endParaRPr xmlns:mc="http://schemas.openxmlformats.org/markup-compatibility/2006" xmlns:hp="http://schemas.haansoft.com/office/presentation/8.0" kumimoji="0" lang="en-US" altLang="ko-KR" sz="1700" b="0" i="0" u="none" strike="noStrike" kern="1200" cap="none" spc="0" normalizeH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257040" indent="0" defTabSz="91440">
              <a:lnSpc>
                <a:spcPct val="130000"/>
              </a:lnSpc>
              <a:spcBef>
                <a:spcPts val="0"/>
              </a:spcBef>
              <a:buFont typeface="Arial"/>
              <a:buNone/>
              <a:defRPr lang="ko-KR" altLang="en-US"/>
            </a:pPr>
            <a:endParaRPr xmlns:mc="http://schemas.openxmlformats.org/markup-compatibility/2006" xmlns:hp="http://schemas.haansoft.com/office/presentation/8.0" kumimoji="0" lang="en-US" altLang="ko-KR" sz="1700" b="0" i="0" u="none" strike="noStrike" kern="1200" cap="none" spc="0" normalizeH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257040" indent="257040" defTabSz="9144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lang="ko-KR" altLang="en-US"/>
            </a:pPr>
            <a:r>
              <a:rPr xmlns:mc="http://schemas.openxmlformats.org/markup-compatibility/2006" xmlns:hp="http://schemas.haansoft.com/office/presentation/8.0" kumimoji="0" lang="ko-KR" altLang="en-US" sz="1700" b="0" i="0" u="none" strike="noStrike" kern="1200" cap="none" spc="0" normalizeH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국방상호운용성관리지시 제 </a:t>
            </a:r>
            <a:r>
              <a:rPr xmlns:mc="http://schemas.openxmlformats.org/markup-compatibility/2006" xmlns:hp="http://schemas.haansoft.com/office/presentation/8.0" kumimoji="0" lang="en-US" altLang="ko-KR" sz="1700" b="0" i="0" u="none" strike="noStrike" kern="1200" cap="none" spc="0" normalizeH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28</a:t>
            </a:r>
            <a:r>
              <a:rPr xmlns:mc="http://schemas.openxmlformats.org/markup-compatibility/2006" xmlns:hp="http://schemas.haansoft.com/office/presentation/8.0" kumimoji="0" lang="ko-KR" altLang="en-US" sz="1700" b="0" i="0" u="none" strike="noStrike" kern="1200" cap="none" spc="0" normalizeH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조 </a:t>
            </a:r>
            <a:r>
              <a:rPr xmlns:mc="http://schemas.openxmlformats.org/markup-compatibility/2006" xmlns:hp="http://schemas.haansoft.com/office/presentation/8.0" kumimoji="0" lang="en-US" altLang="ko-KR" sz="1700" b="0" i="0" u="none" strike="noStrike" kern="1200" cap="none" spc="0" normalizeH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1700" b="0" i="0" u="none" strike="noStrike" kern="1200" cap="none" spc="0" normalizeH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국방컴포넌트 개발</a:t>
            </a:r>
            <a:r>
              <a:rPr xmlns:mc="http://schemas.openxmlformats.org/markup-compatibility/2006" xmlns:hp="http://schemas.haansoft.com/office/presentation/8.0" kumimoji="0" lang="en-US" altLang="ko-KR" sz="1700" b="0" i="0" u="none" strike="noStrike" kern="1200" cap="none" spc="0" normalizeH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)</a:t>
            </a:r>
            <a:endParaRPr xmlns:mc="http://schemas.openxmlformats.org/markup-compatibility/2006" xmlns:hp="http://schemas.haansoft.com/office/presentation/8.0" kumimoji="0" lang="en-US" altLang="ko-KR" sz="1700" b="0" i="0" u="none" strike="noStrike" kern="1200" cap="none" spc="0" normalizeH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0" indent="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0" indent="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0" indent="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0" indent="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</p:txBody>
      </p:sp>
      <p:pic>
        <p:nvPicPr>
          <p:cNvPr id="667" name="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262876" y="2415691"/>
            <a:ext cx="6878216" cy="1597507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668" name="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244588" y="4829257"/>
            <a:ext cx="6896504" cy="1840103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2"/>
          <p:cNvSpPr>
            <a:spLocks noGrp="1"/>
          </p:cNvSpPr>
          <p:nvPr>
            <p:ph type="title" idx="0"/>
          </p:nvPr>
        </p:nvSpPr>
        <p:spPr>
          <a:xfrm>
            <a:off x="848544" y="116632"/>
            <a:ext cx="8255893" cy="684076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o-KR" altLang="en-US"/>
              <a:t>전자정부 표준프레임워크 적용현황</a:t>
            </a:r>
            <a:endParaRPr lang="ko-KR" altLang="en-US"/>
          </a:p>
        </p:txBody>
      </p:sp>
      <p:sp>
        <p:nvSpPr>
          <p:cNvPr id="579" name="AutoShape 68" hidden="1"/>
          <p:cNvSpPr>
            <a:spLocks noSelect="1" noChangeArrowheads="1"/>
          </p:cNvSpPr>
          <p:nvPr/>
        </p:nvSpPr>
        <p:spPr>
          <a:xfrm>
            <a:off x="0" y="457200"/>
            <a:ext cx="1587500" cy="15875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grpSp>
        <p:nvGrpSpPr>
          <p:cNvPr id="656" name="_x439152864"/>
          <p:cNvGrpSpPr/>
          <p:nvPr/>
        </p:nvGrpSpPr>
        <p:grpSpPr>
          <a:xfrm rot="0">
            <a:off x="403225" y="1016732"/>
            <a:ext cx="8597519" cy="452438"/>
            <a:chOff x="0" y="0"/>
            <a:chExt cx="67695" cy="3561"/>
          </a:xfrm>
        </p:grpSpPr>
        <p:sp>
          <p:nvSpPr>
            <p:cNvPr id="657" name="_x439153008"/>
            <p:cNvSpPr>
              <a:spLocks noChangeArrowheads="1"/>
            </p:cNvSpPr>
            <p:nvPr/>
          </p:nvSpPr>
          <p:spPr>
            <a:xfrm>
              <a:off x="2325" y="0"/>
              <a:ext cx="65370" cy="35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lvl="0" indent="0" algn="l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HY견고딕"/>
                  <a:ea typeface="HY견고딕"/>
                  <a:cs typeface="맑은 고딕"/>
                </a:rPr>
                <a:t>전자정부 표준프레임워크 적용 활성화를 위한 기관의 노력</a:t>
              </a:r>
              <a:r>
                <a:rPr kumimoji="0" lang="en-US" altLang="ko-KR" sz="1900" b="0" i="0" u="none" strike="noStrike" kern="1200" cap="none" spc="0" normalizeH="0" baseline="0">
                  <a:solidFill>
                    <a:srgbClr val="000000"/>
                  </a:solidFill>
                  <a:latin typeface="HY견고딕"/>
                  <a:ea typeface="HY견고딕"/>
                  <a:cs typeface="맑은 고딕"/>
                </a:rPr>
                <a:t>(2/2)</a:t>
              </a:r>
              <a:endParaRPr kumimoji="0" lang="en-US" altLang="ko-KR" sz="1900" b="0" i="0" u="none" strike="noStrike" kern="1200" cap="none" spc="0" normalizeH="0" baseline="0">
                <a:solidFill>
                  <a:srgbClr val="000000"/>
                </a:solidFill>
                <a:latin typeface="HY견고딕"/>
                <a:ea typeface="HY견고딕"/>
                <a:cs typeface="맑은 고딕"/>
              </a:endParaRPr>
            </a:p>
          </p:txBody>
        </p:sp>
        <p:grpSp>
          <p:nvGrpSpPr>
            <p:cNvPr id="658" name="_x439154664"/>
            <p:cNvGrpSpPr/>
            <p:nvPr/>
          </p:nvGrpSpPr>
          <p:grpSpPr>
            <a:xfrm rot="0">
              <a:off x="0" y="837"/>
              <a:ext cx="1911" cy="2169"/>
              <a:chOff x="0" y="0"/>
              <a:chExt cx="1911" cy="2169"/>
            </a:xfrm>
          </p:grpSpPr>
          <p:sp>
            <p:nvSpPr>
              <p:cNvPr id="659" name="_x439154520" descr="~XDFF8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0" name="_x439154232" descr="~XDFF9"/>
              <p:cNvSpPr>
                <a:spLocks noChangeArrowheads="1"/>
              </p:cNvSpPr>
              <p:nvPr/>
            </p:nvSpPr>
            <p:spPr>
              <a:xfrm>
                <a:off x="0" y="0"/>
                <a:ext cx="1911" cy="2169"/>
              </a:xfrm>
              <a:prstGeom prst="ellipse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1" name="_x439153944" descr="~XE00A"/>
              <p:cNvSpPr>
                <a:spLocks noChangeArrowheads="1"/>
              </p:cNvSpPr>
              <p:nvPr/>
            </p:nvSpPr>
            <p:spPr>
              <a:xfrm>
                <a:off x="19" y="27"/>
                <a:ext cx="1867" cy="2113"/>
              </a:xfrm>
              <a:prstGeom prst="ellipse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2" name="_x439153656" descr="~XE00B"/>
              <p:cNvSpPr>
                <a:spLocks noChangeArrowheads="1"/>
              </p:cNvSpPr>
              <p:nvPr/>
            </p:nvSpPr>
            <p:spPr>
              <a:xfrm>
                <a:off x="65" y="95"/>
                <a:ext cx="1776" cy="1976"/>
              </a:xfrm>
              <a:prstGeom prst="ellipse">
                <a:avLst/>
              </a:prstGeom>
              <a:blipFill dpi="0" rotWithShape="0">
                <a:blip r:embed="rId6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3" name="_x439153368" descr="~XE00C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</p:grpSp>
      </p:grpSp>
      <p:sp>
        <p:nvSpPr>
          <p:cNvPr id="666" name="TextBox 15"/>
          <p:cNvSpPr txBox="1"/>
          <p:nvPr/>
        </p:nvSpPr>
        <p:spPr>
          <a:xfrm>
            <a:off x="614517" y="1560827"/>
            <a:ext cx="8676965" cy="184721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333000" indent="-33300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Blip>
                <a:blip r:embed="rId8"/>
              </a:buBlip>
              <a:defRPr lang="ko-KR" altLang="en-US"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획득 단계별 국방컴포넌트 적용 지원</a:t>
            </a: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0" indent="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700" b="0" i="0" u="none" strike="noStrike" kern="1200" cap="none" spc="0" normalizeH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0" indent="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0" indent="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0" indent="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</p:txBody>
      </p:sp>
      <p:pic>
        <p:nvPicPr>
          <p:cNvPr id="729" name="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48544" y="1963130"/>
            <a:ext cx="7704856" cy="4729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2"/>
          <p:cNvSpPr>
            <a:spLocks noGrp="1"/>
          </p:cNvSpPr>
          <p:nvPr>
            <p:ph type="ctrTitle" idx="0"/>
          </p:nvPr>
        </p:nvSpPr>
        <p:spPr>
          <a:xfrm>
            <a:off x="676247" y="1231052"/>
            <a:ext cx="8258175" cy="1045820"/>
          </a:xfrm>
        </p:spPr>
        <p:txBody>
          <a:bodyPr anchor="t" anchorCtr="0"/>
          <a:lstStyle/>
          <a:p>
            <a:pPr lvl="0">
              <a:lnSpc>
                <a:spcPct val="150000"/>
              </a:lnSpc>
              <a:defRPr kumimoji="0" lang="ko-KR" altLang="en-US" sz="3600" b="0" i="0" u="none" strike="noStrike" kern="1200" cap="none" spc="-90" normalizeH="0" baseline="0">
                <a:solidFill>
                  <a:srgbClr val="000066"/>
                </a:solidFill>
                <a:uLnTx/>
                <a:uFillTx/>
                <a:latin typeface="맑은 고딕"/>
                <a:ea typeface="HY견고딕"/>
                <a:cs typeface="Arial"/>
                <a:sym typeface="Wingdings"/>
              </a:defRPr>
            </a:pPr>
            <a:r>
              <a:rPr lang="en-US" altLang="ko-KR" spc="-90">
                <a:solidFill>
                  <a:schemeClr val="tx2">
                    <a:lumMod val="75000"/>
                  </a:schemeClr>
                </a:solidFill>
                <a:latin typeface="HY견고딕"/>
                <a:ea typeface="HY견고딕"/>
                <a:sym typeface="Wingdings"/>
              </a:rPr>
              <a:t>4</a:t>
            </a:r>
            <a:r>
              <a:rPr kumimoji="0" lang="en-US" altLang="ko-KR" b="0" i="0" u="none" strike="noStrike" kern="1200" cap="none" spc="-90" normalizeH="0" baseline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/>
                <a:ea typeface="HY견고딕"/>
                <a:sym typeface="Wingdings"/>
              </a:rPr>
              <a:t>.</a:t>
            </a:r>
            <a:r>
              <a:rPr kumimoji="0" lang="en-US" altLang="ko-KR" b="0" i="0" u="none" strike="noStrike" kern="1200" cap="none" spc="-90" normalizeH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/>
                <a:ea typeface="HY견고딕"/>
                <a:sym typeface="Wingdings"/>
              </a:rPr>
              <a:t> </a:t>
            </a:r>
            <a:r>
              <a:rPr kumimoji="0" lang="ko-KR" altLang="en-US" b="0" i="0" u="none" strike="noStrike" kern="1200" cap="none" spc="-90" normalizeH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/>
                <a:ea typeface="HY견고딕"/>
                <a:sym typeface="Wingdings"/>
              </a:rPr>
              <a:t> </a:t>
            </a:r>
            <a:r>
              <a:rPr kumimoji="0" lang="en-US" altLang="ko-KR" b="0" i="0" u="none" strike="noStrike" kern="1200" cap="none" spc="-90" normalizeH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/>
                <a:ea typeface="HY견고딕"/>
                <a:sym typeface="Wingdings"/>
              </a:rPr>
              <a:t> </a:t>
            </a:r>
            <a:r>
              <a:rPr kumimoji="0" lang="ko-KR" altLang="en-US" b="0" i="0" u="none" strike="noStrike" kern="1200" cap="none" spc="-90" normalizeH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/>
                <a:ea typeface="HY견고딕"/>
                <a:sym typeface="Wingdings"/>
              </a:rPr>
              <a:t>향후 추진 계획</a:t>
            </a:r>
            <a:endParaRPr kumimoji="0" lang="ko-KR" altLang="en-US" b="0" i="0" u="none" strike="noStrike" kern="1200" cap="none" spc="-90" normalizeH="0"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Y견고딕"/>
              <a:ea typeface="HY견고딕"/>
              <a:sym typeface="Wingdings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1532620" y="3429000"/>
            <a:ext cx="7164796" cy="1017270"/>
          </a:xfrm>
          <a:prstGeom prst="rect">
            <a:avLst/>
          </a:prstGeom>
        </p:spPr>
        <p:txBody>
          <a:bodyPr wrap="square">
            <a:spAutoFit/>
          </a:bodyPr>
          <a:p>
            <a:pPr marL="314500" lvl="0" indent="-314500" algn="l" defTabSz="232257" rtl="0" eaLnBrk="1" latinLnBrk="1" hangingPunct="1">
              <a:lnSpc>
                <a:spcPct val="180000"/>
              </a:lnSpc>
              <a:spcBef>
                <a:spcPct val="0"/>
              </a:spcBef>
              <a:spcAft>
                <a:spcPts val="0"/>
              </a:spcAft>
              <a:buFont typeface="Wingdings"/>
              <a:buBlip>
                <a:blip r:embed="rId3"/>
              </a:buBlip>
              <a:defRPr/>
            </a:pPr>
            <a:r>
              <a:rPr xmlns:mc="http://schemas.openxmlformats.org/markup-compatibility/2006" xmlns:hp="http://schemas.haansoft.com/office/presentation/8.0" kumimoji="0" lang="ko-KR" altLang="en-US" sz="17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견고딕"/>
                <a:ea typeface="HY견고딕"/>
                <a:cs typeface="맑은 고딕"/>
              </a:rPr>
              <a:t>한국지능정보화사회진흥원과 업무개선</a:t>
            </a:r>
            <a:endParaRPr xmlns:mc="http://schemas.openxmlformats.org/markup-compatibility/2006" xmlns:hp="http://schemas.haansoft.com/office/presentation/8.0" kumimoji="0" lang="ko-KR" altLang="en-US" sz="1700" b="0" i="0" u="none" strike="noStrike" kern="1200" cap="none" spc="0" normalizeH="0" baseline="0" mc:Ignorable="hp" hp:hslEmbossed="0">
              <a:solidFill>
                <a:srgbClr val="000000"/>
              </a:solidFill>
              <a:latin typeface="HY견고딕"/>
              <a:ea typeface="HY견고딕"/>
              <a:cs typeface="맑은 고딕"/>
            </a:endParaRPr>
          </a:p>
          <a:p>
            <a:pPr marL="314500" lvl="0" indent="-314500" algn="l" defTabSz="91440" rtl="0" eaLnBrk="1" latinLnBrk="1" hangingPunct="1">
              <a:lnSpc>
                <a:spcPct val="180000"/>
              </a:lnSpc>
              <a:spcBef>
                <a:spcPct val="0"/>
              </a:spcBef>
              <a:spcAft>
                <a:spcPts val="0"/>
              </a:spcAft>
              <a:buFont typeface="Wingdings"/>
              <a:buBlip>
                <a:blip r:embed="rId4"/>
              </a:buBlip>
              <a:defRPr/>
            </a:pPr>
            <a:endParaRPr xmlns:mc="http://schemas.openxmlformats.org/markup-compatibility/2006" xmlns:hp="http://schemas.haansoft.com/office/presentation/8.0" kumimoji="0" lang="ko-KR" altLang="en-US" sz="17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HY견고딕"/>
              <a:ea typeface="HY견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2"/>
          <p:cNvSpPr>
            <a:spLocks noGrp="1"/>
          </p:cNvSpPr>
          <p:nvPr>
            <p:ph type="title" idx="0"/>
          </p:nvPr>
        </p:nvSpPr>
        <p:spPr>
          <a:xfrm>
            <a:off x="848544" y="116632"/>
            <a:ext cx="8255893" cy="684076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o-KR" altLang="en-US"/>
              <a:t>향후 추진 계획</a:t>
            </a:r>
            <a:endParaRPr lang="ko-KR" altLang="en-US"/>
          </a:p>
        </p:txBody>
      </p:sp>
      <p:sp>
        <p:nvSpPr>
          <p:cNvPr id="579" name="AutoShape 68" hidden="1"/>
          <p:cNvSpPr>
            <a:spLocks noSelect="1" noChangeArrowheads="1"/>
          </p:cNvSpPr>
          <p:nvPr/>
        </p:nvSpPr>
        <p:spPr>
          <a:xfrm>
            <a:off x="0" y="457200"/>
            <a:ext cx="1587500" cy="15875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grpSp>
        <p:nvGrpSpPr>
          <p:cNvPr id="656" name="_x439152864"/>
          <p:cNvGrpSpPr/>
          <p:nvPr/>
        </p:nvGrpSpPr>
        <p:grpSpPr>
          <a:xfrm rot="0">
            <a:off x="403225" y="1016732"/>
            <a:ext cx="8597519" cy="452438"/>
            <a:chOff x="0" y="0"/>
            <a:chExt cx="67695" cy="3561"/>
          </a:xfrm>
        </p:grpSpPr>
        <p:sp>
          <p:nvSpPr>
            <p:cNvPr id="657" name="_x439153008"/>
            <p:cNvSpPr>
              <a:spLocks noChangeArrowheads="1"/>
            </p:cNvSpPr>
            <p:nvPr/>
          </p:nvSpPr>
          <p:spPr>
            <a:xfrm>
              <a:off x="2325" y="0"/>
              <a:ext cx="65370" cy="35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lvl="0" indent="0" algn="l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HY견고딕"/>
                  <a:ea typeface="HY견고딕"/>
                  <a:cs typeface="맑은 고딕"/>
                </a:rPr>
                <a:t>업무프로세스 정립 및 개선</a:t>
              </a:r>
              <a:endParaRPr kumimoji="0" lang="ko-KR" altLang="en-US" sz="1900" b="0" i="0" u="none" strike="noStrike" kern="1200" cap="none" spc="0" normalizeH="0" baseline="0">
                <a:solidFill>
                  <a:srgbClr val="000000"/>
                </a:solidFill>
                <a:latin typeface="HY견고딕"/>
                <a:ea typeface="HY견고딕"/>
                <a:cs typeface="맑은 고딕"/>
              </a:endParaRPr>
            </a:p>
          </p:txBody>
        </p:sp>
        <p:grpSp>
          <p:nvGrpSpPr>
            <p:cNvPr id="658" name="_x439154664"/>
            <p:cNvGrpSpPr/>
            <p:nvPr/>
          </p:nvGrpSpPr>
          <p:grpSpPr>
            <a:xfrm rot="0">
              <a:off x="0" y="837"/>
              <a:ext cx="1911" cy="2169"/>
              <a:chOff x="0" y="0"/>
              <a:chExt cx="1911" cy="2169"/>
            </a:xfrm>
          </p:grpSpPr>
          <p:sp>
            <p:nvSpPr>
              <p:cNvPr id="659" name="_x439154520" descr="~XDFF8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0" name="_x439154232" descr="~XDFF9"/>
              <p:cNvSpPr>
                <a:spLocks noChangeArrowheads="1"/>
              </p:cNvSpPr>
              <p:nvPr/>
            </p:nvSpPr>
            <p:spPr>
              <a:xfrm>
                <a:off x="0" y="0"/>
                <a:ext cx="1911" cy="2169"/>
              </a:xfrm>
              <a:prstGeom prst="ellipse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1" name="_x439153944" descr="~XE00A"/>
              <p:cNvSpPr>
                <a:spLocks noChangeArrowheads="1"/>
              </p:cNvSpPr>
              <p:nvPr/>
            </p:nvSpPr>
            <p:spPr>
              <a:xfrm>
                <a:off x="19" y="27"/>
                <a:ext cx="1867" cy="2113"/>
              </a:xfrm>
              <a:prstGeom prst="ellipse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2" name="_x439153656" descr="~XE00B"/>
              <p:cNvSpPr>
                <a:spLocks noChangeArrowheads="1"/>
              </p:cNvSpPr>
              <p:nvPr/>
            </p:nvSpPr>
            <p:spPr>
              <a:xfrm>
                <a:off x="65" y="95"/>
                <a:ext cx="1776" cy="1976"/>
              </a:xfrm>
              <a:prstGeom prst="ellipse">
                <a:avLst/>
              </a:prstGeom>
              <a:blipFill dpi="0" rotWithShape="0">
                <a:blip r:embed="rId6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3" name="_x439153368" descr="~XE00C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</p:grpSp>
      </p:grpSp>
      <p:sp>
        <p:nvSpPr>
          <p:cNvPr id="666" name="TextBox 15"/>
          <p:cNvSpPr txBox="1"/>
          <p:nvPr/>
        </p:nvSpPr>
        <p:spPr>
          <a:xfrm>
            <a:off x="614517" y="1560829"/>
            <a:ext cx="8676965" cy="4009391"/>
          </a:xfrm>
          <a:prstGeom prst="rect">
            <a:avLst/>
          </a:prstGeom>
        </p:spPr>
        <p:txBody>
          <a:bodyPr wrap="square">
            <a:spAutoFit/>
          </a:bodyPr>
          <a:p>
            <a:pPr marL="333000" indent="-33300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Blip>
                <a:blip r:embed="rId8"/>
              </a:buBlip>
              <a:defRPr lang="ko-KR" altLang="en-US"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국방의 요구사항 반영의 소극정 행정에서 적극적 요구사항 반영 프로세스 정립</a:t>
            </a: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0" indent="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333000" indent="-33300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Blip>
                <a:blip r:embed="rId9"/>
              </a:buBlip>
              <a:defRPr lang="ko-KR" altLang="en-US"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절차도 및 설명</a:t>
            </a: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333000" indent="-33300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Blip>
                <a:blip r:embed="rId10"/>
              </a:buBlip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333000" indent="-33300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Blip>
                <a:blip r:embed="rId11"/>
              </a:buBlip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333000" indent="-33300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Blip>
                <a:blip r:embed="rId12"/>
              </a:buBlip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333000" indent="-33300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Blip>
                <a:blip r:embed="rId13"/>
              </a:buBlip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333000" indent="-33300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Blip>
                <a:blip r:embed="rId14"/>
              </a:buBlip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333000" indent="-33300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Blip>
                <a:blip r:embed="rId15"/>
              </a:buBlip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333000" indent="-33300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Blip>
                <a:blip r:embed="rId16"/>
              </a:buBlip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333000" indent="-33300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Blip>
                <a:blip r:embed="rId17"/>
              </a:buBlip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</p:txBody>
      </p:sp>
      <p:pic>
        <p:nvPicPr>
          <p:cNvPr id="668" name=""/>
          <p:cNvPicPr/>
          <p:nvPr/>
        </p:nvPicPr>
        <p:blipFill rotWithShape="1">
          <a:blip r:embed="rId18">
            <a:lum/>
          </a:blip>
          <a:srcRect/>
          <a:stretch>
            <a:fillRect/>
          </a:stretch>
        </p:blipFill>
        <p:spPr>
          <a:xfrm>
            <a:off x="992560" y="2924944"/>
            <a:ext cx="8008184" cy="1905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0"/>
          <p:cNvSpPr txBox="1"/>
          <p:nvPr/>
        </p:nvSpPr>
        <p:spPr>
          <a:xfrm>
            <a:off x="1218966" y="1488416"/>
            <a:ext cx="2189702" cy="6564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ko-KR"/>
            </a:defPPr>
          </a:lstStyle>
          <a:p>
            <a:pPr marL="0" lvl="0" algn="l" defTabSz="914400">
              <a:buNone/>
              <a:defRPr kumimoji="0" lang="ko-KR" altLang="en-US" sz="1800" b="0" i="0" normalizeH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4266" b="0" i="0" normalizeH="0">
                <a:solidFill>
                  <a:srgbClr val="b9dcff"/>
                </a:solidFill>
                <a:uLnTx/>
                <a:uFillTx/>
                <a:latin typeface="HY견고딕"/>
                <a:ea typeface="HY견고딕"/>
                <a:cs typeface="+mj-cs"/>
              </a:rPr>
              <a:t>순      서</a:t>
            </a:r>
            <a:endParaRPr kumimoji="0" lang="ko-KR" altLang="en-US" sz="4266" b="0" i="0" normalizeH="0">
              <a:solidFill>
                <a:srgbClr val="b9dcff"/>
              </a:solidFill>
              <a:latin typeface="HY견고딕"/>
              <a:ea typeface="HY견고딕"/>
              <a:cs typeface="+mj-cs"/>
            </a:endParaRPr>
          </a:p>
        </p:txBody>
      </p:sp>
      <p:grpSp>
        <p:nvGrpSpPr>
          <p:cNvPr id="3" name="그룹 2"/>
          <p:cNvGrpSpPr/>
          <p:nvPr/>
        </p:nvGrpSpPr>
        <p:grpSpPr>
          <a:xfrm rot="0">
            <a:off x="1204304" y="2816932"/>
            <a:ext cx="7673129" cy="2702395"/>
            <a:chOff x="1204303" y="2888940"/>
            <a:chExt cx="7673129" cy="2702395"/>
          </a:xfrm>
        </p:grpSpPr>
        <p:grpSp>
          <p:nvGrpSpPr>
            <p:cNvPr id="2" name="그룹 1"/>
            <p:cNvGrpSpPr/>
            <p:nvPr/>
          </p:nvGrpSpPr>
          <p:grpSpPr>
            <a:xfrm rot="0">
              <a:off x="1204303" y="3651032"/>
              <a:ext cx="7673129" cy="1940303"/>
              <a:chOff x="1201106" y="3155484"/>
              <a:chExt cx="5339347" cy="1940303"/>
            </a:xfrm>
          </p:grpSpPr>
          <p:sp>
            <p:nvSpPr>
              <p:cNvPr id="35" name="TextBox 3"/>
              <p:cNvSpPr txBox="1"/>
              <p:nvPr/>
            </p:nvSpPr>
            <p:spPr>
              <a:xfrm>
                <a:off x="1201106" y="3155484"/>
                <a:ext cx="51920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ko-KR"/>
                </a:defPPr>
              </a:lstStyle>
              <a:p>
                <a:pPr marL="0" lvl="0" algn="l" defTabSz="914400">
                  <a:buNone/>
                  <a:defRPr kumimoji="0" lang="ko-KR" altLang="en-US" sz="1800" b="0" i="0" normalizeH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r>
                  <a:rPr xmlns:mc="http://schemas.openxmlformats.org/markup-compatibility/2006" xmlns:hp="http://schemas.haansoft.com/office/presentation/8.0" kumimoji="0" lang="en-US" altLang="ko-KR" sz="2800" b="1" i="0" normalizeH="0" mc:Ignorable="hp" hp:hslEmbossed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40"/>
                        </a:srgbClr>
                      </a:outerShdw>
                    </a:effectLst>
                    <a:uLnTx/>
                    <a:uFillTx/>
                    <a:latin typeface="HY견고딕"/>
                    <a:ea typeface="HY견고딕"/>
                    <a:cs typeface="+mj-cs"/>
                  </a:rPr>
                  <a:t>2. </a:t>
                </a:r>
                <a:r>
                  <a:rPr xmlns:mc="http://schemas.openxmlformats.org/markup-compatibility/2006" xmlns:hp="http://schemas.haansoft.com/office/presentation/8.0" lang="ko-KR" altLang="en-US" sz="2800" b="1" mc:Ignorable="hp" hp:hslEmbossed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40"/>
                        </a:srgbClr>
                      </a:outerShdw>
                    </a:effectLst>
                    <a:latin typeface="HY견고딕"/>
                    <a:ea typeface="HY견고딕"/>
                    <a:cs typeface="+mj-cs"/>
                  </a:rPr>
                  <a:t>국방정보화표준 소개</a:t>
                </a:r>
                <a:endParaRPr xmlns:mc="http://schemas.openxmlformats.org/markup-compatibility/2006" xmlns:hp="http://schemas.haansoft.com/office/presentation/8.0" lang="ko-KR" altLang="en-US" sz="2800" b="1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  <a:cs typeface="+mj-cs"/>
                </a:endParaRPr>
              </a:p>
            </p:txBody>
          </p:sp>
          <p:sp>
            <p:nvSpPr>
              <p:cNvPr id="37" name="TextBox 13"/>
              <p:cNvSpPr txBox="1"/>
              <p:nvPr/>
            </p:nvSpPr>
            <p:spPr>
              <a:xfrm>
                <a:off x="1201110" y="3905559"/>
                <a:ext cx="5336065" cy="430887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t">
                <a:spAutoFit/>
              </a:bodyPr>
              <a:lstStyle>
                <a:defPPr>
                  <a:defRPr lang="ko-KR"/>
                </a:defPPr>
              </a:lstStyle>
              <a:p>
                <a:pPr marL="0" lvl="0" algn="l" defTabSz="914400">
                  <a:buNone/>
                  <a:defRPr kumimoji="0" lang="ko-KR" altLang="en-US" sz="1800" b="0" i="0" normalizeH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r>
                  <a:rPr xmlns:mc="http://schemas.openxmlformats.org/markup-compatibility/2006" xmlns:hp="http://schemas.haansoft.com/office/presentation/8.0" lang="en-US" altLang="ko-KR" sz="2800" b="1" mc:Ignorable="hp" hp:hslEmbossed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40"/>
                        </a:srgbClr>
                      </a:outerShdw>
                    </a:effectLst>
                    <a:latin typeface="Arial"/>
                    <a:ea typeface="HY견고딕"/>
                    <a:cs typeface="Arial"/>
                  </a:rPr>
                  <a:t>3</a:t>
                </a:r>
                <a:r>
                  <a:rPr xmlns:mc="http://schemas.openxmlformats.org/markup-compatibility/2006" xmlns:hp="http://schemas.haansoft.com/office/presentation/8.0" kumimoji="0" lang="en-US" altLang="ko-KR" sz="2800" b="1" i="0" normalizeH="0" mc:Ignorable="hp" hp:hslEmbossed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40"/>
                        </a:srgbClr>
                      </a:outerShdw>
                    </a:effectLst>
                    <a:uLnTx/>
                    <a:uFillTx/>
                    <a:latin typeface="HY견고딕"/>
                    <a:ea typeface="HY견고딕"/>
                    <a:cs typeface="+mj-cs"/>
                  </a:rPr>
                  <a:t>. </a:t>
                </a:r>
                <a:r>
                  <a:rPr xmlns:mc="http://schemas.openxmlformats.org/markup-compatibility/2006" xmlns:hp="http://schemas.haansoft.com/office/presentation/8.0" kumimoji="0" lang="ko-KR" altLang="en-US" sz="2800" b="1" i="0" normalizeH="0" mc:Ignorable="hp" hp:hslEmbossed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40"/>
                        </a:srgbClr>
                      </a:outerShdw>
                    </a:effectLst>
                    <a:uLnTx/>
                    <a:uFillTx/>
                    <a:latin typeface="HY견고딕"/>
                    <a:ea typeface="HY견고딕"/>
                    <a:cs typeface="+mj-cs"/>
                  </a:rPr>
                  <a:t>전자정부표준프레임워크 </a:t>
                </a:r>
                <a:r>
                  <a:rPr xmlns:mc="http://schemas.openxmlformats.org/markup-compatibility/2006" xmlns:hp="http://schemas.haansoft.com/office/presentation/8.0" lang="ko-KR" altLang="en-US" sz="2800" b="1" mc:Ignorable="hp" hp:hslEmbossed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40"/>
                        </a:srgbClr>
                      </a:outerShdw>
                    </a:effectLst>
                    <a:latin typeface="HY견고딕"/>
                    <a:ea typeface="HY견고딕"/>
                    <a:cs typeface="+mj-cs"/>
                  </a:rPr>
                  <a:t>적용현황</a:t>
                </a:r>
                <a:endParaRPr xmlns:mc="http://schemas.openxmlformats.org/markup-compatibility/2006" xmlns:hp="http://schemas.haansoft.com/office/presentation/8.0" lang="ko-KR" altLang="en-US" sz="2800" b="1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  <a:cs typeface="+mj-cs"/>
                </a:endParaRPr>
              </a:p>
            </p:txBody>
          </p:sp>
          <p:sp>
            <p:nvSpPr>
              <p:cNvPr id="7" name="TextBox 13"/>
              <p:cNvSpPr txBox="1"/>
              <p:nvPr/>
            </p:nvSpPr>
            <p:spPr>
              <a:xfrm>
                <a:off x="1204388" y="4664900"/>
                <a:ext cx="5336065" cy="430887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t">
                <a:spAutoFit/>
              </a:bodyPr>
              <a:lstStyle>
                <a:defPPr>
                  <a:defRPr lang="ko-KR"/>
                </a:defPPr>
              </a:lstStyle>
              <a:p>
                <a:pPr marL="0" lvl="0" algn="l" defTabSz="914400">
                  <a:buNone/>
                  <a:defRPr kumimoji="0" lang="ko-KR" altLang="en-US" sz="1800" b="0" i="0" normalizeH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r>
                  <a:rPr xmlns:mc="http://schemas.openxmlformats.org/markup-compatibility/2006" xmlns:hp="http://schemas.haansoft.com/office/presentation/8.0" lang="en-US" altLang="ko-KR" sz="2800" b="1" mc:Ignorable="hp" hp:hslEmbossed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40"/>
                        </a:srgbClr>
                      </a:outerShdw>
                    </a:effectLst>
                    <a:latin typeface="Arial"/>
                    <a:ea typeface="HY견고딕"/>
                    <a:cs typeface="Arial"/>
                  </a:rPr>
                  <a:t>4</a:t>
                </a:r>
                <a:r>
                  <a:rPr xmlns:mc="http://schemas.openxmlformats.org/markup-compatibility/2006" xmlns:hp="http://schemas.haansoft.com/office/presentation/8.0" kumimoji="0" lang="en-US" altLang="ko-KR" sz="2800" b="1" i="0" normalizeH="0" mc:Ignorable="hp" hp:hslEmbossed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40"/>
                        </a:srgbClr>
                      </a:outerShdw>
                    </a:effectLst>
                    <a:uLnTx/>
                    <a:uFillTx/>
                    <a:latin typeface="HY견고딕"/>
                    <a:ea typeface="HY견고딕"/>
                    <a:cs typeface="+mj-cs"/>
                  </a:rPr>
                  <a:t>. </a:t>
                </a:r>
                <a:r>
                  <a:rPr xmlns:mc="http://schemas.openxmlformats.org/markup-compatibility/2006" xmlns:hp="http://schemas.haansoft.com/office/presentation/8.0" kumimoji="0" lang="ko-KR" altLang="en-US" sz="2800" b="1" i="0" normalizeH="0" mc:Ignorable="hp" hp:hslEmbossed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40"/>
                        </a:srgbClr>
                      </a:outerShdw>
                    </a:effectLst>
                    <a:uLnTx/>
                    <a:uFillTx/>
                    <a:latin typeface="HY견고딕"/>
                    <a:ea typeface="HY견고딕"/>
                    <a:cs typeface="+mj-cs"/>
                  </a:rPr>
                  <a:t>향후 추친 계획</a:t>
                </a:r>
                <a:r>
                  <a:rPr xmlns:mc="http://schemas.openxmlformats.org/markup-compatibility/2006" xmlns:hp="http://schemas.haansoft.com/office/presentation/8.0" lang="ko-KR" altLang="en-US" sz="2800" mc:Ignorable="hp" hp:hslEmbossed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40"/>
                        </a:srgbClr>
                      </a:outerShdw>
                    </a:effectLst>
                    <a:latin typeface="HY견고딕"/>
                    <a:ea typeface="HY견고딕"/>
                    <a:cs typeface="+mj-cs"/>
                  </a:rPr>
                  <a:t> </a:t>
                </a:r>
                <a:endParaRPr xmlns:mc="http://schemas.openxmlformats.org/markup-compatibility/2006" xmlns:hp="http://schemas.haansoft.com/office/presentation/8.0" lang="ko-KR" altLang="en-US" sz="2800" mc:Ignorable="hp" hp:hslEmbossed="0">
                  <a:solidFill>
                    <a:schemeClr val="bg1"/>
                  </a:solidFill>
                  <a:latin typeface="HY견고딕"/>
                  <a:ea typeface="HY견고딕"/>
                  <a:cs typeface="+mj-cs"/>
                </a:endParaRPr>
              </a:p>
            </p:txBody>
          </p:sp>
        </p:grpSp>
        <p:sp>
          <p:nvSpPr>
            <p:cNvPr id="9" name="TextBox 3"/>
            <p:cNvSpPr txBox="1"/>
            <p:nvPr/>
          </p:nvSpPr>
          <p:spPr>
            <a:xfrm>
              <a:off x="1208584" y="2888940"/>
              <a:ext cx="7461442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</a:lstStyle>
            <a:p>
              <a:pPr marL="0" lvl="0" algn="l" defTabSz="914400">
                <a:buNone/>
                <a:defRPr kumimoji="0" lang="ko-KR" altLang="en-US" sz="1800" b="0" i="0" normalizeH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xmlns:mc="http://schemas.openxmlformats.org/markup-compatibility/2006" xmlns:hp="http://schemas.haansoft.com/office/presentation/8.0" kumimoji="0" lang="en-US" altLang="ko-KR" sz="2800" b="1" i="0" normalizeH="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Arial"/>
                  <a:ea typeface="HY견고딕"/>
                  <a:cs typeface="Arial"/>
                </a:rPr>
                <a:t>1</a:t>
              </a:r>
              <a:r>
                <a:rPr xmlns:mc="http://schemas.openxmlformats.org/markup-compatibility/2006" xmlns:hp="http://schemas.haansoft.com/office/presentation/8.0" kumimoji="0" lang="en-US" altLang="ko-KR" sz="2800" b="1" i="0" normalizeH="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HY견고딕"/>
                  <a:ea typeface="HY견고딕"/>
                  <a:cs typeface="+mj-cs"/>
                </a:rPr>
                <a:t>.</a:t>
              </a:r>
              <a:r>
                <a:rPr xmlns:mc="http://schemas.openxmlformats.org/markup-compatibility/2006" xmlns:hp="http://schemas.haansoft.com/office/presentation/8.0" kumimoji="0" lang="ko-KR" altLang="en-US" sz="2800" b="1" i="0" normalizeH="0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HY견고딕"/>
                  <a:ea typeface="HY견고딕"/>
                  <a:cs typeface="+mj-cs"/>
                </a:rPr>
                <a:t> </a:t>
              </a:r>
              <a:r>
                <a:rPr xmlns:mc="http://schemas.openxmlformats.org/markup-compatibility/2006" xmlns:hp="http://schemas.haansoft.com/office/presentation/8.0" lang="ko-KR" altLang="en-US" sz="2800" b="1" mc:Ignorable="hp" hp:hslEmbossed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  <a:cs typeface="+mj-cs"/>
                </a:rPr>
                <a:t>기관소개</a:t>
              </a:r>
              <a:endParaRPr xmlns:mc="http://schemas.openxmlformats.org/markup-compatibility/2006" xmlns:hp="http://schemas.haansoft.com/office/presentation/8.0" lang="ko-KR" altLang="en-US" sz="2800" b="1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  <a:cs typeface="+mj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slow" mc:Ignorable="p14" p14:dur="3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2"/>
          <p:cNvSpPr>
            <a:spLocks noGrp="1"/>
          </p:cNvSpPr>
          <p:nvPr>
            <p:ph type="ctrTitle" idx="0"/>
          </p:nvPr>
        </p:nvSpPr>
        <p:spPr>
          <a:xfrm>
            <a:off x="676247" y="1231052"/>
            <a:ext cx="8258175" cy="1045820"/>
          </a:xfrm>
        </p:spPr>
        <p:txBody>
          <a:bodyPr anchor="t" anchorCtr="0"/>
          <a:lstStyle/>
          <a:p>
            <a:pPr lvl="0">
              <a:lnSpc>
                <a:spcPct val="150000"/>
              </a:lnSpc>
              <a:defRPr kumimoji="0" lang="ko-KR" altLang="en-US" sz="3600" b="0" i="0" u="none" strike="noStrike" kern="1200" cap="none" spc="-90" normalizeH="0" baseline="0">
                <a:solidFill>
                  <a:srgbClr val="000066"/>
                </a:solidFill>
                <a:uLnTx/>
                <a:uFillTx/>
                <a:latin typeface="맑은 고딕"/>
                <a:ea typeface="HY견고딕"/>
                <a:cs typeface="Arial"/>
                <a:sym typeface="Wingdings"/>
              </a:defRPr>
            </a:pPr>
            <a:r>
              <a:rPr lang="en-US" altLang="ko-KR">
                <a:solidFill>
                  <a:schemeClr val="tx2">
                    <a:lumMod val="75000"/>
                  </a:schemeClr>
                </a:solidFill>
                <a:effectLst/>
                <a:latin typeface="HY견고딕"/>
                <a:ea typeface="HY견고딕"/>
                <a:sym typeface="Wingdings"/>
              </a:rPr>
              <a:t>1</a:t>
            </a:r>
            <a:r>
              <a:rPr kumimoji="0" lang="en-US" altLang="ko-KR" b="0" i="0" u="none" strike="noStrike" kern="1200" cap="none" spc="-90" normalizeH="0" baseline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/>
                <a:ea typeface="HY견고딕"/>
                <a:sym typeface="Wingdings"/>
              </a:rPr>
              <a:t>.</a:t>
            </a:r>
            <a:r>
              <a:rPr kumimoji="0" lang="en-US" altLang="ko-KR" b="0" i="0" u="none" strike="noStrike" kern="1200" cap="none" spc="-90" normalizeH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/>
                <a:ea typeface="HY견고딕"/>
                <a:sym typeface="Wingdings"/>
              </a:rPr>
              <a:t> </a:t>
            </a:r>
            <a:r>
              <a:rPr kumimoji="0" lang="ko-KR" altLang="en-US" b="0" i="0" u="none" strike="noStrike" kern="1200" cap="none" spc="-90" normalizeH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/>
                <a:ea typeface="HY견고딕"/>
                <a:sym typeface="Wingdings"/>
              </a:rPr>
              <a:t> 기관소개</a:t>
            </a:r>
            <a:endParaRPr kumimoji="0" lang="ko-KR" altLang="en-US" b="0" i="0" u="none" strike="noStrike" kern="1200" cap="none" spc="-90" normalizeH="0"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Y견고딕"/>
              <a:ea typeface="HY견고딕"/>
              <a:sym typeface="Wingding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2620" y="3429000"/>
            <a:ext cx="7164796" cy="1017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500" lvl="0" indent="-314500" defTabSz="232257">
              <a:lnSpc>
                <a:spcPct val="180000"/>
              </a:lnSpc>
              <a:buFont typeface="Wingdings"/>
              <a:buBlip>
                <a:blip r:embed="rId3"/>
              </a:buBlip>
              <a:defRPr/>
            </a:pPr>
            <a:r>
              <a:rPr kumimoji="0" lang="ko-KR" altLang="en-US" sz="1700" b="0" i="0" u="none" strike="noStrike" kern="1200" cap="none" spc="0" normalizeH="0" baseline="0">
                <a:solidFill>
                  <a:srgbClr val="000000"/>
                </a:solidFill>
                <a:latin typeface="HY견고딕"/>
                <a:ea typeface="HY견고딕"/>
                <a:cs typeface="맑은 고딕"/>
              </a:rPr>
              <a:t>상호운용성이란</a:t>
            </a:r>
            <a:r>
              <a:rPr kumimoji="0" lang="en-US" altLang="ko-KR" sz="1700" b="0" i="0" u="none" strike="noStrike" kern="1200" cap="none" spc="0" normalizeH="0" baseline="0">
                <a:solidFill>
                  <a:srgbClr val="000000"/>
                </a:solidFill>
                <a:latin typeface="HY견고딕"/>
                <a:ea typeface="HY견고딕"/>
                <a:cs typeface="맑은 고딕"/>
              </a:rPr>
              <a:t>?</a:t>
            </a:r>
            <a:endParaRPr kumimoji="0" lang="en-US" altLang="ko-KR" sz="1700" b="0" i="0" u="none" strike="noStrike" kern="1200" cap="none" spc="0" normalizeH="0" baseline="0">
              <a:solidFill>
                <a:srgbClr val="000000"/>
              </a:solidFill>
              <a:latin typeface="HY견고딕"/>
              <a:ea typeface="HY견고딕"/>
              <a:cs typeface="맑은 고딕"/>
            </a:endParaRPr>
          </a:p>
          <a:p>
            <a:pPr marL="314500" lvl="0" indent="-314500">
              <a:lnSpc>
                <a:spcPct val="180000"/>
              </a:lnSpc>
              <a:buFont typeface="Wingdings"/>
              <a:buBlip>
                <a:blip r:embed="rId4"/>
              </a:buBlip>
              <a:defRPr/>
            </a:pPr>
            <a:r>
              <a:rPr lang="ko-KR" altLang="en-US" sz="1700">
                <a:solidFill>
                  <a:srgbClr val="000000"/>
                </a:solidFill>
                <a:effectLst/>
                <a:latin typeface="HY견고딕"/>
                <a:ea typeface="HY견고딕"/>
                <a:cs typeface="+mj-cs"/>
              </a:rPr>
              <a:t>합동상호운용성기술센터의 임무 및 기능</a:t>
            </a:r>
            <a:endParaRPr lang="ko-KR" altLang="en-US" sz="1700">
              <a:solidFill>
                <a:srgbClr val="000000"/>
              </a:solidFill>
              <a:effectLst/>
              <a:latin typeface="HY견고딕"/>
              <a:ea typeface="HY견고딕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2"/>
          <p:cNvSpPr>
            <a:spLocks noGrp="1"/>
          </p:cNvSpPr>
          <p:nvPr>
            <p:ph type="title" idx="0"/>
          </p:nvPr>
        </p:nvSpPr>
        <p:spPr>
          <a:xfrm>
            <a:off x="848544" y="116632"/>
            <a:ext cx="8255893" cy="684076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o-KR" altLang="en-US"/>
              <a:t>기관 소개</a:t>
            </a:r>
            <a:endParaRPr lang="ko-KR" altLang="en-US"/>
          </a:p>
        </p:txBody>
      </p:sp>
      <p:sp>
        <p:nvSpPr>
          <p:cNvPr id="579" name="AutoShape 68" hidden="1"/>
          <p:cNvSpPr>
            <a:spLocks noSelect="1" noChangeArrowheads="1"/>
          </p:cNvSpPr>
          <p:nvPr/>
        </p:nvSpPr>
        <p:spPr>
          <a:xfrm>
            <a:off x="0" y="457200"/>
            <a:ext cx="1587500" cy="15875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grpSp>
        <p:nvGrpSpPr>
          <p:cNvPr id="656" name="_x439152864"/>
          <p:cNvGrpSpPr/>
          <p:nvPr/>
        </p:nvGrpSpPr>
        <p:grpSpPr>
          <a:xfrm rot="0">
            <a:off x="403225" y="1016732"/>
            <a:ext cx="8597519" cy="452438"/>
            <a:chOff x="0" y="0"/>
            <a:chExt cx="67695" cy="3561"/>
          </a:xfrm>
        </p:grpSpPr>
        <p:sp>
          <p:nvSpPr>
            <p:cNvPr id="657" name="_x439153008"/>
            <p:cNvSpPr>
              <a:spLocks noChangeArrowheads="1"/>
            </p:cNvSpPr>
            <p:nvPr/>
          </p:nvSpPr>
          <p:spPr>
            <a:xfrm>
              <a:off x="2325" y="0"/>
              <a:ext cx="65370" cy="35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lvl="0" indent="0" algn="l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HY견고딕"/>
                  <a:ea typeface="HY견고딕"/>
                  <a:cs typeface="맑은 고딕"/>
                </a:rPr>
                <a:t>상호운용성이란</a:t>
              </a:r>
              <a:r>
                <a:rPr kumimoji="0" lang="en-US" altLang="ko-KR" sz="1900" b="0" i="0" u="none" strike="noStrike" kern="1200" cap="none" spc="0" normalizeH="0" baseline="0">
                  <a:solidFill>
                    <a:srgbClr val="000000"/>
                  </a:solidFill>
                  <a:latin typeface="HY견고딕"/>
                  <a:ea typeface="HY견고딕"/>
                  <a:cs typeface="맑은 고딕"/>
                </a:rPr>
                <a:t>?</a:t>
              </a:r>
              <a:endParaRPr kumimoji="0" lang="en-US" altLang="ko-KR" sz="1900" b="0" i="0" u="none" strike="noStrike" kern="1200" cap="none" spc="0" normalizeH="0" baseline="0">
                <a:solidFill>
                  <a:srgbClr val="000000"/>
                </a:solidFill>
                <a:latin typeface="HY견고딕"/>
                <a:ea typeface="HY견고딕"/>
                <a:cs typeface="맑은 고딕"/>
              </a:endParaRPr>
            </a:p>
          </p:txBody>
        </p:sp>
        <p:grpSp>
          <p:nvGrpSpPr>
            <p:cNvPr id="658" name="_x439154664"/>
            <p:cNvGrpSpPr/>
            <p:nvPr/>
          </p:nvGrpSpPr>
          <p:grpSpPr>
            <a:xfrm rot="0">
              <a:off x="0" y="837"/>
              <a:ext cx="1911" cy="2169"/>
              <a:chOff x="0" y="0"/>
              <a:chExt cx="1911" cy="2169"/>
            </a:xfrm>
          </p:grpSpPr>
          <p:sp>
            <p:nvSpPr>
              <p:cNvPr id="659" name="_x439154520" descr="~XDFF8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0" name="_x439154232" descr="~XDFF9"/>
              <p:cNvSpPr>
                <a:spLocks noChangeArrowheads="1"/>
              </p:cNvSpPr>
              <p:nvPr/>
            </p:nvSpPr>
            <p:spPr>
              <a:xfrm>
                <a:off x="0" y="0"/>
                <a:ext cx="1911" cy="2169"/>
              </a:xfrm>
              <a:prstGeom prst="ellipse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1" name="_x439153944" descr="~XE00A"/>
              <p:cNvSpPr>
                <a:spLocks noChangeArrowheads="1"/>
              </p:cNvSpPr>
              <p:nvPr/>
            </p:nvSpPr>
            <p:spPr>
              <a:xfrm>
                <a:off x="19" y="27"/>
                <a:ext cx="1867" cy="2113"/>
              </a:xfrm>
              <a:prstGeom prst="ellipse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2" name="_x439153656" descr="~XE00B"/>
              <p:cNvSpPr>
                <a:spLocks noChangeArrowheads="1"/>
              </p:cNvSpPr>
              <p:nvPr/>
            </p:nvSpPr>
            <p:spPr>
              <a:xfrm>
                <a:off x="65" y="95"/>
                <a:ext cx="1776" cy="1976"/>
              </a:xfrm>
              <a:prstGeom prst="ellipse">
                <a:avLst/>
              </a:prstGeom>
              <a:blipFill dpi="0" rotWithShape="0">
                <a:blip r:embed="rId6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3" name="_x439153368" descr="~XE00C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</p:grpSp>
      </p:grpSp>
      <p:sp>
        <p:nvSpPr>
          <p:cNvPr id="666" name="TextBox 15"/>
          <p:cNvSpPr txBox="1"/>
          <p:nvPr/>
        </p:nvSpPr>
        <p:spPr>
          <a:xfrm>
            <a:off x="614517" y="4750710"/>
            <a:ext cx="8676965" cy="910538"/>
          </a:xfrm>
          <a:prstGeom prst="rect">
            <a:avLst/>
          </a:prstGeom>
        </p:spPr>
        <p:txBody>
          <a:bodyPr wrap="square">
            <a:spAutoFit/>
          </a:bodyPr>
          <a:p>
            <a:pPr marL="333000" indent="-333000" algn="l" defTabSz="91440" rtl="0" eaLnBrk="1" latinLnBrk="1" hangingPunct="1">
              <a:spcBef>
                <a:spcPct val="0"/>
              </a:spcBef>
              <a:spcAft>
                <a:spcPts val="0"/>
              </a:spcAft>
              <a:buBlip>
                <a:blip r:embed="rId8"/>
              </a:buBlip>
              <a:defRPr lang="ko-KR" altLang="en-US"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-10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서로 다른 군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-10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-10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 부대 또는 체계 간 특정 서비스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-10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-10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 정보 또는 데이터를 막힘없이 공유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     교환 및 운용할 수 있는 능력</a:t>
            </a: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0" indent="0" algn="l" defTabSz="91440" rtl="0" eaLnBrk="1" latinLnBrk="1" hangingPunct="1"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                                                               </a:t>
            </a:r>
            <a:r>
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0000ff"/>
                </a:solidFill>
                <a:latin typeface="HY헤드라인M"/>
                <a:ea typeface="HY헤드라인M"/>
                <a:cs typeface="함초롬돋움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1600" b="0" i="0" u="none" strike="noStrike" kern="1200" cap="none" spc="0" normalizeH="0" baseline="0" mc:Ignorable="hp" hp:hslEmbossed="0">
                <a:solidFill>
                  <a:srgbClr val="0000ff"/>
                </a:solidFill>
                <a:latin typeface="HY헤드라인M"/>
                <a:ea typeface="HY헤드라인M"/>
                <a:cs typeface="함초롬돋움"/>
              </a:rPr>
              <a:t> 국방정보화 업무 훈령 용어정의 </a:t>
            </a:r>
            <a:r>
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0000ff"/>
                </a:solidFill>
                <a:latin typeface="HY헤드라인M"/>
                <a:ea typeface="HY헤드라인M"/>
                <a:cs typeface="함초롬돋움"/>
              </a:rPr>
              <a:t>-</a:t>
            </a:r>
            <a:endPara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<a:solidFill>
                <a:srgbClr val="0000ff"/>
              </a:solidFill>
              <a:latin typeface="HY헤드라인M"/>
              <a:ea typeface="HY헤드라인M"/>
              <a:cs typeface="함초롬돋움"/>
            </a:endParaRPr>
          </a:p>
        </p:txBody>
      </p:sp>
      <p:sp>
        <p:nvSpPr>
          <p:cNvPr id="667" name="TextBox 15"/>
          <p:cNvSpPr txBox="1"/>
          <p:nvPr/>
        </p:nvSpPr>
        <p:spPr>
          <a:xfrm>
            <a:off x="596515" y="5763572"/>
            <a:ext cx="8676965" cy="902022"/>
          </a:xfrm>
          <a:prstGeom prst="rect">
            <a:avLst/>
          </a:prstGeom>
        </p:spPr>
        <p:txBody>
          <a:bodyPr wrap="square">
            <a:spAutoFit/>
          </a:bodyPr>
          <a:p>
            <a:pPr marL="333000" indent="-333000" algn="l" defTabSz="91440" rtl="0" eaLnBrk="1" latinLnBrk="1" hangingPunct="1">
              <a:spcBef>
                <a:spcPct val="0"/>
              </a:spcBef>
              <a:spcAft>
                <a:spcPts val="0"/>
              </a:spcAft>
              <a:buBlip>
                <a:blip r:embed="rId9"/>
              </a:buBlip>
              <a:defRPr lang="ko-KR" altLang="en-US"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같은 기종 또는 다른 기종의 기기끼리 상호간에 통신할 수 있고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 정보 교환이나 일련의 처리를 정확하게 실행 할 수 있는 것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0" indent="0" algn="l" defTabSz="91440" rtl="0" eaLnBrk="1" latinLnBrk="1" hangingPunct="1"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                                                                                        </a:t>
            </a:r>
            <a:r>
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0000ff"/>
                </a:solidFill>
                <a:latin typeface="HY헤드라인M"/>
                <a:ea typeface="HY헤드라인M"/>
                <a:cs typeface="함초롬돋움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1600" b="0" i="0" u="none" strike="noStrike" kern="1200" cap="none" spc="0" normalizeH="0" baseline="0" mc:Ignorable="hp" hp:hslEmbossed="0">
                <a:solidFill>
                  <a:srgbClr val="0000ff"/>
                </a:solidFill>
                <a:latin typeface="HY헤드라인M"/>
                <a:ea typeface="HY헤드라인M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0000ff"/>
                </a:solidFill>
                <a:latin typeface="HY헤드라인M"/>
                <a:ea typeface="HY헤드라인M"/>
                <a:cs typeface="함초롬돋움"/>
              </a:rPr>
              <a:t>IT</a:t>
            </a:r>
            <a:r>
              <a:rPr xmlns:mc="http://schemas.openxmlformats.org/markup-compatibility/2006" xmlns:hp="http://schemas.haansoft.com/office/presentation/8.0" kumimoji="0" lang="ko-KR" altLang="en-US" sz="1600" b="0" i="0" u="none" strike="noStrike" kern="1200" cap="none" spc="0" normalizeH="0" baseline="0" mc:Ignorable="hp" hp:hslEmbossed="0">
                <a:solidFill>
                  <a:srgbClr val="0000ff"/>
                </a:solidFill>
                <a:latin typeface="HY헤드라인M"/>
                <a:ea typeface="HY헤드라인M"/>
                <a:cs typeface="함초롬돋움"/>
              </a:rPr>
              <a:t>용어사전 </a:t>
            </a:r>
            <a:r>
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0000ff"/>
                </a:solidFill>
                <a:latin typeface="HY헤드라인M"/>
                <a:ea typeface="HY헤드라인M"/>
                <a:cs typeface="함초롬돋움"/>
              </a:rPr>
              <a:t>-</a:t>
            </a:r>
            <a:endPara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<a:solidFill>
                <a:srgbClr val="0000ff"/>
              </a:solidFill>
              <a:latin typeface="HY헤드라인M"/>
              <a:ea typeface="HY헤드라인M"/>
              <a:cs typeface="함초롬돋움"/>
            </a:endParaRPr>
          </a:p>
        </p:txBody>
      </p:sp>
      <p:pic>
        <p:nvPicPr>
          <p:cNvPr id="668" name="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2381075" y="1469170"/>
            <a:ext cx="4641819" cy="3175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2"/>
          <p:cNvSpPr>
            <a:spLocks noGrp="1"/>
          </p:cNvSpPr>
          <p:nvPr>
            <p:ph type="title" idx="0"/>
          </p:nvPr>
        </p:nvSpPr>
        <p:spPr>
          <a:xfrm>
            <a:off x="848544" y="116632"/>
            <a:ext cx="8255893" cy="684076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o-KR" altLang="en-US"/>
              <a:t>기관 소개</a:t>
            </a:r>
            <a:endParaRPr lang="ko-KR" altLang="en-US"/>
          </a:p>
        </p:txBody>
      </p:sp>
      <p:sp>
        <p:nvSpPr>
          <p:cNvPr id="579" name="AutoShape 68" hidden="1"/>
          <p:cNvSpPr>
            <a:spLocks noSelect="1" noChangeArrowheads="1"/>
          </p:cNvSpPr>
          <p:nvPr/>
        </p:nvSpPr>
        <p:spPr>
          <a:xfrm>
            <a:off x="0" y="457200"/>
            <a:ext cx="1587500" cy="15875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grpSp>
        <p:nvGrpSpPr>
          <p:cNvPr id="656" name="_x439152864"/>
          <p:cNvGrpSpPr/>
          <p:nvPr/>
        </p:nvGrpSpPr>
        <p:grpSpPr>
          <a:xfrm rot="0">
            <a:off x="403225" y="1016732"/>
            <a:ext cx="8597519" cy="452438"/>
            <a:chOff x="0" y="0"/>
            <a:chExt cx="67695" cy="3561"/>
          </a:xfrm>
        </p:grpSpPr>
        <p:sp>
          <p:nvSpPr>
            <p:cNvPr id="657" name="_x439153008"/>
            <p:cNvSpPr>
              <a:spLocks noChangeArrowheads="1"/>
            </p:cNvSpPr>
            <p:nvPr/>
          </p:nvSpPr>
          <p:spPr>
            <a:xfrm>
              <a:off x="2325" y="0"/>
              <a:ext cx="65370" cy="35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lvl="0" indent="0" algn="l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HY견고딕"/>
                  <a:ea typeface="HY견고딕"/>
                  <a:cs typeface="맑은 고딕"/>
                </a:rPr>
                <a:t>합동상호운용성기술센터의 임무 및 기능</a:t>
              </a:r>
              <a:endParaRPr kumimoji="0" lang="ko-KR" altLang="en-US" sz="1900" b="0" i="0" u="none" strike="noStrike" kern="1200" cap="none" spc="0" normalizeH="0" baseline="0">
                <a:solidFill>
                  <a:srgbClr val="000000"/>
                </a:solidFill>
                <a:latin typeface="HY견고딕"/>
                <a:ea typeface="HY견고딕"/>
                <a:cs typeface="맑은 고딕"/>
              </a:endParaRPr>
            </a:p>
          </p:txBody>
        </p:sp>
        <p:grpSp>
          <p:nvGrpSpPr>
            <p:cNvPr id="658" name="_x439154664"/>
            <p:cNvGrpSpPr/>
            <p:nvPr/>
          </p:nvGrpSpPr>
          <p:grpSpPr>
            <a:xfrm rot="0">
              <a:off x="0" y="837"/>
              <a:ext cx="1911" cy="2169"/>
              <a:chOff x="0" y="0"/>
              <a:chExt cx="1911" cy="2169"/>
            </a:xfrm>
          </p:grpSpPr>
          <p:sp>
            <p:nvSpPr>
              <p:cNvPr id="659" name="_x439154520" descr="~XDFF8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0" name="_x439154232" descr="~XDFF9"/>
              <p:cNvSpPr>
                <a:spLocks noChangeArrowheads="1"/>
              </p:cNvSpPr>
              <p:nvPr/>
            </p:nvSpPr>
            <p:spPr>
              <a:xfrm>
                <a:off x="0" y="0"/>
                <a:ext cx="1911" cy="2169"/>
              </a:xfrm>
              <a:prstGeom prst="ellipse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1" name="_x439153944" descr="~XE00A"/>
              <p:cNvSpPr>
                <a:spLocks noChangeArrowheads="1"/>
              </p:cNvSpPr>
              <p:nvPr/>
            </p:nvSpPr>
            <p:spPr>
              <a:xfrm>
                <a:off x="19" y="27"/>
                <a:ext cx="1867" cy="2113"/>
              </a:xfrm>
              <a:prstGeom prst="ellipse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2" name="_x439153656" descr="~XE00B"/>
              <p:cNvSpPr>
                <a:spLocks noChangeArrowheads="1"/>
              </p:cNvSpPr>
              <p:nvPr/>
            </p:nvSpPr>
            <p:spPr>
              <a:xfrm>
                <a:off x="65" y="95"/>
                <a:ext cx="1776" cy="1976"/>
              </a:xfrm>
              <a:prstGeom prst="ellipse">
                <a:avLst/>
              </a:prstGeom>
              <a:blipFill dpi="0" rotWithShape="0">
                <a:blip r:embed="rId6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3" name="_x439153368" descr="~XE00C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</p:grpSp>
      </p:grpSp>
      <p:pic>
        <p:nvPicPr>
          <p:cNvPr id="664" name="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793750" y="1469170"/>
            <a:ext cx="8157356" cy="4507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2"/>
          <p:cNvSpPr>
            <a:spLocks noGrp="1"/>
          </p:cNvSpPr>
          <p:nvPr>
            <p:ph type="ctrTitle" idx="0"/>
          </p:nvPr>
        </p:nvSpPr>
        <p:spPr>
          <a:xfrm>
            <a:off x="676247" y="1231052"/>
            <a:ext cx="8258175" cy="1045820"/>
          </a:xfrm>
        </p:spPr>
        <p:txBody>
          <a:bodyPr anchor="t" anchorCtr="0"/>
          <a:lstStyle/>
          <a:p>
            <a:pPr lvl="0">
              <a:lnSpc>
                <a:spcPct val="150000"/>
              </a:lnSpc>
              <a:defRPr kumimoji="0" lang="ko-KR" altLang="en-US" sz="3600" b="0" i="0" u="none" strike="noStrike" kern="1200" cap="none" spc="-90" normalizeH="0" baseline="0">
                <a:solidFill>
                  <a:srgbClr val="000066"/>
                </a:solidFill>
                <a:uLnTx/>
                <a:uFillTx/>
                <a:latin typeface="맑은 고딕"/>
                <a:ea typeface="HY견고딕"/>
                <a:cs typeface="Arial"/>
                <a:sym typeface="Wingdings"/>
              </a:defRPr>
            </a:pPr>
            <a:r>
              <a:rPr lang="en-US" altLang="ko-KR">
                <a:solidFill>
                  <a:schemeClr val="tx2">
                    <a:lumMod val="75000"/>
                  </a:schemeClr>
                </a:solidFill>
                <a:effectLst/>
                <a:latin typeface="HY견고딕"/>
                <a:ea typeface="HY견고딕"/>
                <a:sym typeface="Wingdings"/>
              </a:rPr>
              <a:t>2</a:t>
            </a:r>
            <a:r>
              <a:rPr kumimoji="0" lang="en-US" altLang="ko-KR" b="0" i="0" u="none" strike="noStrike" kern="1200" cap="none" spc="-90" normalizeH="0" baseline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/>
                <a:ea typeface="HY견고딕"/>
                <a:sym typeface="Wingdings"/>
              </a:rPr>
              <a:t>.</a:t>
            </a:r>
            <a:r>
              <a:rPr kumimoji="0" lang="en-US" altLang="ko-KR" b="0" i="0" u="none" strike="noStrike" kern="1200" cap="none" spc="-90" normalizeH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/>
                <a:ea typeface="HY견고딕"/>
                <a:sym typeface="Wingdings"/>
              </a:rPr>
              <a:t> </a:t>
            </a:r>
            <a:r>
              <a:rPr kumimoji="0" lang="ko-KR" altLang="en-US" b="0" i="0" u="none" strike="noStrike" kern="1200" cap="none" spc="-90" normalizeH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/>
                <a:ea typeface="HY견고딕"/>
                <a:sym typeface="Wingdings"/>
              </a:rPr>
              <a:t> 국방정보화표준 소개</a:t>
            </a:r>
            <a:endParaRPr kumimoji="0" lang="ko-KR" altLang="en-US" b="0" i="0" u="none" strike="noStrike" kern="1200" cap="none" spc="-90" normalizeH="0"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Y견고딕"/>
              <a:ea typeface="HY견고딕"/>
              <a:sym typeface="Wingding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2620" y="3429000"/>
            <a:ext cx="7164796" cy="1017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500" lvl="0" indent="-314500" defTabSz="232257">
              <a:lnSpc>
                <a:spcPct val="180000"/>
              </a:lnSpc>
              <a:buFont typeface="Wingdings"/>
              <a:buBlip>
                <a:blip r:embed="rId3"/>
              </a:buBlip>
              <a:defRPr/>
            </a:pPr>
            <a:r>
              <a:rPr kumimoji="0" lang="ko-KR" altLang="en-US" sz="1700" b="0" i="0" u="none" strike="noStrike" kern="1200" cap="none" spc="0" normalizeH="0" baseline="0">
                <a:solidFill>
                  <a:srgbClr val="000000"/>
                </a:solidFill>
                <a:latin typeface="HY견고딕"/>
                <a:ea typeface="HY견고딕"/>
                <a:cs typeface="맑은 고딕"/>
              </a:rPr>
              <a:t>국방정보화표준 분류</a:t>
            </a:r>
            <a:endParaRPr kumimoji="0" lang="ko-KR" altLang="en-US" sz="1700" b="0" i="0" u="none" strike="noStrike" kern="1200" cap="none" spc="0" normalizeH="0" baseline="0">
              <a:solidFill>
                <a:srgbClr val="000000"/>
              </a:solidFill>
              <a:latin typeface="HY견고딕"/>
              <a:ea typeface="HY견고딕"/>
              <a:cs typeface="맑은 고딕"/>
            </a:endParaRPr>
          </a:p>
          <a:p>
            <a:pPr marL="314500" lvl="0" indent="-314500">
              <a:lnSpc>
                <a:spcPct val="180000"/>
              </a:lnSpc>
              <a:buFont typeface="Wingdings"/>
              <a:buBlip>
                <a:blip r:embed="rId4"/>
              </a:buBlip>
              <a:defRPr/>
            </a:pPr>
            <a:r>
              <a:rPr lang="ko-KR" altLang="en-US" sz="1700">
                <a:solidFill>
                  <a:srgbClr val="000000"/>
                </a:solidFill>
                <a:effectLst/>
                <a:latin typeface="HY견고딕"/>
                <a:ea typeface="HY견고딕"/>
                <a:cs typeface="+mj-cs"/>
              </a:rPr>
              <a:t>국방컴포넌트 표준과 전자정부표준프레임워크</a:t>
            </a:r>
            <a:endParaRPr lang="ko-KR" altLang="en-US" sz="1700">
              <a:solidFill>
                <a:srgbClr val="000000"/>
              </a:solidFill>
              <a:effectLst/>
              <a:latin typeface="HY견고딕"/>
              <a:ea typeface="HY견고딕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2"/>
          <p:cNvSpPr>
            <a:spLocks noGrp="1"/>
          </p:cNvSpPr>
          <p:nvPr>
            <p:ph type="title" idx="0"/>
          </p:nvPr>
        </p:nvSpPr>
        <p:spPr>
          <a:xfrm>
            <a:off x="848544" y="116632"/>
            <a:ext cx="8255893" cy="684076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o-KR" altLang="en-US"/>
              <a:t>국방정보화표준 소개</a:t>
            </a:r>
            <a:endParaRPr lang="ko-KR" altLang="en-US"/>
          </a:p>
        </p:txBody>
      </p:sp>
      <p:sp>
        <p:nvSpPr>
          <p:cNvPr id="579" name="AutoShape 68" hidden="1"/>
          <p:cNvSpPr>
            <a:spLocks noSelect="1" noChangeArrowheads="1"/>
          </p:cNvSpPr>
          <p:nvPr/>
        </p:nvSpPr>
        <p:spPr>
          <a:xfrm>
            <a:off x="0" y="457200"/>
            <a:ext cx="1587500" cy="15875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grpSp>
        <p:nvGrpSpPr>
          <p:cNvPr id="656" name="_x439152864"/>
          <p:cNvGrpSpPr/>
          <p:nvPr/>
        </p:nvGrpSpPr>
        <p:grpSpPr>
          <a:xfrm rot="0">
            <a:off x="403225" y="1016732"/>
            <a:ext cx="8597519" cy="452438"/>
            <a:chOff x="0" y="0"/>
            <a:chExt cx="67695" cy="3561"/>
          </a:xfrm>
        </p:grpSpPr>
        <p:sp>
          <p:nvSpPr>
            <p:cNvPr id="657" name="_x439153008"/>
            <p:cNvSpPr>
              <a:spLocks noChangeArrowheads="1"/>
            </p:cNvSpPr>
            <p:nvPr/>
          </p:nvSpPr>
          <p:spPr>
            <a:xfrm>
              <a:off x="2325" y="0"/>
              <a:ext cx="65370" cy="35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lvl="0" indent="0" algn="l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HY견고딕"/>
                  <a:ea typeface="HY견고딕"/>
                  <a:cs typeface="맑은 고딕"/>
                </a:rPr>
                <a:t>국방정보화표준의 분류</a:t>
              </a:r>
              <a:endParaRPr kumimoji="0" lang="ko-KR" altLang="en-US" sz="1900" b="0" i="0" u="none" strike="noStrike" kern="1200" cap="none" spc="0" normalizeH="0" baseline="0">
                <a:solidFill>
                  <a:srgbClr val="000000"/>
                </a:solidFill>
                <a:latin typeface="HY견고딕"/>
                <a:ea typeface="HY견고딕"/>
                <a:cs typeface="맑은 고딕"/>
              </a:endParaRPr>
            </a:p>
          </p:txBody>
        </p:sp>
        <p:grpSp>
          <p:nvGrpSpPr>
            <p:cNvPr id="658" name="_x439154664"/>
            <p:cNvGrpSpPr/>
            <p:nvPr/>
          </p:nvGrpSpPr>
          <p:grpSpPr>
            <a:xfrm rot="0">
              <a:off x="0" y="837"/>
              <a:ext cx="1911" cy="2169"/>
              <a:chOff x="0" y="0"/>
              <a:chExt cx="1911" cy="2169"/>
            </a:xfrm>
          </p:grpSpPr>
          <p:sp>
            <p:nvSpPr>
              <p:cNvPr id="659" name="_x439154520" descr="~XDFF8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0" name="_x439154232" descr="~XDFF9"/>
              <p:cNvSpPr>
                <a:spLocks noChangeArrowheads="1"/>
              </p:cNvSpPr>
              <p:nvPr/>
            </p:nvSpPr>
            <p:spPr>
              <a:xfrm>
                <a:off x="0" y="0"/>
                <a:ext cx="1911" cy="2169"/>
              </a:xfrm>
              <a:prstGeom prst="ellipse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1" name="_x439153944" descr="~XE00A"/>
              <p:cNvSpPr>
                <a:spLocks noChangeArrowheads="1"/>
              </p:cNvSpPr>
              <p:nvPr/>
            </p:nvSpPr>
            <p:spPr>
              <a:xfrm>
                <a:off x="19" y="27"/>
                <a:ext cx="1867" cy="2113"/>
              </a:xfrm>
              <a:prstGeom prst="ellipse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2" name="_x439153656" descr="~XE00B"/>
              <p:cNvSpPr>
                <a:spLocks noChangeArrowheads="1"/>
              </p:cNvSpPr>
              <p:nvPr/>
            </p:nvSpPr>
            <p:spPr>
              <a:xfrm>
                <a:off x="65" y="95"/>
                <a:ext cx="1776" cy="1976"/>
              </a:xfrm>
              <a:prstGeom prst="ellipse">
                <a:avLst/>
              </a:prstGeom>
              <a:blipFill dpi="0" rotWithShape="0">
                <a:blip r:embed="rId6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3" name="_x439153368" descr="~XE00C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</p:grpSp>
      </p:grpSp>
      <p:pic>
        <p:nvPicPr>
          <p:cNvPr id="667" name="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62380" y="1736812"/>
            <a:ext cx="7781239" cy="4504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2"/>
          <p:cNvSpPr>
            <a:spLocks noGrp="1"/>
          </p:cNvSpPr>
          <p:nvPr>
            <p:ph type="title" idx="0"/>
          </p:nvPr>
        </p:nvSpPr>
        <p:spPr>
          <a:xfrm>
            <a:off x="848544" y="116632"/>
            <a:ext cx="8255893" cy="684076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o-KR" altLang="en-US"/>
              <a:t>국방정보화표준 소개</a:t>
            </a:r>
            <a:endParaRPr lang="ko-KR" altLang="en-US"/>
          </a:p>
        </p:txBody>
      </p:sp>
      <p:sp>
        <p:nvSpPr>
          <p:cNvPr id="579" name="AutoShape 68" hidden="1"/>
          <p:cNvSpPr>
            <a:spLocks noSelect="1" noChangeArrowheads="1"/>
          </p:cNvSpPr>
          <p:nvPr/>
        </p:nvSpPr>
        <p:spPr>
          <a:xfrm>
            <a:off x="0" y="457200"/>
            <a:ext cx="1587500" cy="15875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grpSp>
        <p:nvGrpSpPr>
          <p:cNvPr id="656" name="_x439152864"/>
          <p:cNvGrpSpPr/>
          <p:nvPr/>
        </p:nvGrpSpPr>
        <p:grpSpPr>
          <a:xfrm rot="0">
            <a:off x="403225" y="1016732"/>
            <a:ext cx="8597519" cy="452438"/>
            <a:chOff x="0" y="0"/>
            <a:chExt cx="67695" cy="3561"/>
          </a:xfrm>
        </p:grpSpPr>
        <p:sp>
          <p:nvSpPr>
            <p:cNvPr id="657" name="_x439153008"/>
            <p:cNvSpPr>
              <a:spLocks noChangeArrowheads="1"/>
            </p:cNvSpPr>
            <p:nvPr/>
          </p:nvSpPr>
          <p:spPr>
            <a:xfrm>
              <a:off x="2325" y="0"/>
              <a:ext cx="65370" cy="35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lvl="0" indent="0" algn="l" defTabSz="914400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HY견고딕"/>
                  <a:ea typeface="HY견고딕"/>
                  <a:cs typeface="맑은 고딕"/>
                </a:rPr>
                <a:t>국방컴포넌트와 전자정부표준프레임워크</a:t>
              </a:r>
              <a:endParaRPr kumimoji="0" lang="ko-KR" altLang="en-US" sz="1900" b="0" i="0" u="none" strike="noStrike" kern="1200" cap="none" spc="0" normalizeH="0" baseline="0">
                <a:solidFill>
                  <a:srgbClr val="000000"/>
                </a:solidFill>
                <a:latin typeface="HY견고딕"/>
                <a:ea typeface="HY견고딕"/>
                <a:cs typeface="맑은 고딕"/>
              </a:endParaRPr>
            </a:p>
          </p:txBody>
        </p:sp>
        <p:grpSp>
          <p:nvGrpSpPr>
            <p:cNvPr id="658" name="_x439154664"/>
            <p:cNvGrpSpPr/>
            <p:nvPr/>
          </p:nvGrpSpPr>
          <p:grpSpPr>
            <a:xfrm rot="0">
              <a:off x="0" y="837"/>
              <a:ext cx="1911" cy="2169"/>
              <a:chOff x="0" y="0"/>
              <a:chExt cx="1911" cy="2169"/>
            </a:xfrm>
          </p:grpSpPr>
          <p:sp>
            <p:nvSpPr>
              <p:cNvPr id="659" name="_x439154520" descr="~XDFF8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0" name="_x439154232" descr="~XDFF9"/>
              <p:cNvSpPr>
                <a:spLocks noChangeArrowheads="1"/>
              </p:cNvSpPr>
              <p:nvPr/>
            </p:nvSpPr>
            <p:spPr>
              <a:xfrm>
                <a:off x="0" y="0"/>
                <a:ext cx="1911" cy="2169"/>
              </a:xfrm>
              <a:prstGeom prst="ellipse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1" name="_x439153944" descr="~XE00A"/>
              <p:cNvSpPr>
                <a:spLocks noChangeArrowheads="1"/>
              </p:cNvSpPr>
              <p:nvPr/>
            </p:nvSpPr>
            <p:spPr>
              <a:xfrm>
                <a:off x="19" y="27"/>
                <a:ext cx="1867" cy="2113"/>
              </a:xfrm>
              <a:prstGeom prst="ellipse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2" name="_x439153656" descr="~XE00B"/>
              <p:cNvSpPr>
                <a:spLocks noChangeArrowheads="1"/>
              </p:cNvSpPr>
              <p:nvPr/>
            </p:nvSpPr>
            <p:spPr>
              <a:xfrm>
                <a:off x="65" y="95"/>
                <a:ext cx="1776" cy="1976"/>
              </a:xfrm>
              <a:prstGeom prst="ellipse">
                <a:avLst/>
              </a:prstGeom>
              <a:blipFill dpi="0" rotWithShape="0">
                <a:blip r:embed="rId6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663" name="_x439153368" descr="~XE00C"/>
              <p:cNvSpPr>
                <a:spLocks noChangeArrowheads="1"/>
              </p:cNvSpPr>
              <p:nvPr/>
            </p:nvSpPr>
            <p:spPr>
              <a:xfrm>
                <a:off x="164" y="101"/>
                <a:ext cx="1581" cy="1603"/>
              </a:xfrm>
              <a:prstGeom prst="ellipse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marL="0" lvl="0" indent="0" algn="l" defTabSz="9144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900" b="0" i="0" u="none" strike="noStrike" kern="1200" cap="none" spc="0" normalizeH="0" baseline="0">
                  <a:solidFill>
                    <a:srgbClr val="000000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</p:grpSp>
      </p:grpSp>
      <p:sp>
        <p:nvSpPr>
          <p:cNvPr id="666" name="TextBox 15"/>
          <p:cNvSpPr txBox="1"/>
          <p:nvPr/>
        </p:nvSpPr>
        <p:spPr>
          <a:xfrm>
            <a:off x="614517" y="1670525"/>
            <a:ext cx="8676965" cy="1156495"/>
          </a:xfrm>
          <a:prstGeom prst="rect">
            <a:avLst/>
          </a:prstGeom>
        </p:spPr>
        <p:txBody>
          <a:bodyPr wrap="square">
            <a:spAutoFit/>
          </a:bodyPr>
          <a:p>
            <a:pPr marL="333000" indent="-33300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Blip>
                <a:blip r:embed="rId8"/>
              </a:buBlip>
              <a:defRPr lang="ko-KR" altLang="en-US"/>
            </a:pP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303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개의 국방컴포넌트 중 프레임워크 및 공통컴포넌트 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216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건 등록</a:t>
            </a: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333000" indent="-33300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Blip>
                <a:blip r:embed="rId9"/>
              </a:buBlip>
              <a:defRPr lang="ko-KR" altLang="en-US"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  <a:p>
            <a:pPr marL="0" indent="0" algn="l" defTabSz="9144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헤드라인M"/>
                <a:ea typeface="HY헤드라인M"/>
                <a:cs typeface="함초롬돋움"/>
              </a:rPr>
              <a:t> </a:t>
            </a: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헤드라인M"/>
              <a:ea typeface="HY헤드라인M"/>
              <a:cs typeface="함초롬돋움"/>
            </a:endParaRPr>
          </a:p>
        </p:txBody>
      </p:sp>
      <p:pic>
        <p:nvPicPr>
          <p:cNvPr id="667" name="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832396" y="2080704"/>
            <a:ext cx="8241208" cy="4120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2"/>
          <p:cNvSpPr>
            <a:spLocks noGrp="1"/>
          </p:cNvSpPr>
          <p:nvPr>
            <p:ph type="ctrTitle" idx="0"/>
          </p:nvPr>
        </p:nvSpPr>
        <p:spPr>
          <a:xfrm>
            <a:off x="676247" y="1231052"/>
            <a:ext cx="8258175" cy="1045820"/>
          </a:xfrm>
        </p:spPr>
        <p:txBody>
          <a:bodyPr anchor="t" anchorCtr="0"/>
          <a:lstStyle/>
          <a:p>
            <a:pPr lvl="0">
              <a:lnSpc>
                <a:spcPct val="150000"/>
              </a:lnSpc>
              <a:defRPr kumimoji="0" lang="ko-KR" altLang="en-US" sz="3600" b="0" i="0" u="none" strike="noStrike" kern="1200" cap="none" spc="-90" normalizeH="0" baseline="0">
                <a:solidFill>
                  <a:srgbClr val="000066"/>
                </a:solidFill>
                <a:uLnTx/>
                <a:uFillTx/>
                <a:latin typeface="맑은 고딕"/>
                <a:ea typeface="HY견고딕"/>
                <a:cs typeface="Arial"/>
                <a:sym typeface="Wingdings"/>
              </a:defRPr>
            </a:pPr>
            <a:r>
              <a:rPr lang="en-US" altLang="ko-KR" spc="-90">
                <a:solidFill>
                  <a:schemeClr val="tx2">
                    <a:lumMod val="75000"/>
                  </a:schemeClr>
                </a:solidFill>
                <a:latin typeface="HY견고딕"/>
                <a:ea typeface="HY견고딕"/>
                <a:sym typeface="Wingdings"/>
              </a:rPr>
              <a:t>3</a:t>
            </a:r>
            <a:r>
              <a:rPr kumimoji="0" lang="en-US" altLang="ko-KR" b="0" i="0" u="none" strike="noStrike" kern="1200" cap="none" spc="-90" normalizeH="0" baseline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/>
                <a:ea typeface="HY견고딕"/>
                <a:sym typeface="Wingdings"/>
              </a:rPr>
              <a:t>.</a:t>
            </a:r>
            <a:r>
              <a:rPr kumimoji="0" lang="en-US" altLang="ko-KR" b="0" i="0" u="none" strike="noStrike" kern="1200" cap="none" spc="-90" normalizeH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/>
                <a:ea typeface="HY견고딕"/>
                <a:sym typeface="Wingdings"/>
              </a:rPr>
              <a:t> </a:t>
            </a:r>
            <a:r>
              <a:rPr kumimoji="0" lang="ko-KR" altLang="en-US" b="0" i="0" u="none" strike="noStrike" kern="1200" cap="none" spc="-90" normalizeH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/>
                <a:ea typeface="HY견고딕"/>
                <a:sym typeface="Wingdings"/>
              </a:rPr>
              <a:t> </a:t>
            </a:r>
            <a:r>
              <a:rPr kumimoji="0" lang="en-US" altLang="ko-KR" b="0" i="0" u="none" strike="noStrike" kern="1200" cap="none" spc="-90" normalizeH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/>
                <a:ea typeface="HY견고딕"/>
                <a:sym typeface="Wingdings"/>
              </a:rPr>
              <a:t> </a:t>
            </a:r>
            <a:r>
              <a:rPr kumimoji="0" lang="ko-KR" altLang="en-US" b="0" i="0" u="none" strike="noStrike" kern="1200" cap="none" spc="-90" normalizeH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/>
                <a:ea typeface="HY견고딕"/>
                <a:sym typeface="Wingdings"/>
              </a:rPr>
              <a:t>전자정부 표준프레임워크 적용현황</a:t>
            </a:r>
            <a:endParaRPr kumimoji="0" lang="ko-KR" altLang="en-US" b="0" i="0" u="none" strike="noStrike" kern="1200" cap="none" spc="-90" normalizeH="0"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Y견고딕"/>
              <a:ea typeface="HY견고딕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612" y="3248980"/>
            <a:ext cx="7308812" cy="184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500" lvl="0" indent="-314500" defTabSz="914400">
              <a:lnSpc>
                <a:spcPct val="170000"/>
              </a:lnSpc>
              <a:buBlip>
                <a:blip r:embed="rId3"/>
              </a:buBlip>
              <a:defRPr/>
            </a:pPr>
            <a:r>
              <a:rPr kumimoji="0" lang="ko-KR" altLang="en-US" sz="1700" b="0" i="0" u="none" strike="noStrike" kern="1200" cap="none" spc="0" normalizeH="0" baseline="0">
                <a:solidFill>
                  <a:srgbClr val="000000"/>
                </a:solidFill>
                <a:latin typeface="HY견고딕"/>
                <a:ea typeface="HY견고딕"/>
                <a:cs typeface="맑은 고딕"/>
              </a:rPr>
              <a:t>전자정부표준프레임워크 적용 간 장점</a:t>
            </a:r>
            <a:endParaRPr kumimoji="0" lang="ko-KR" altLang="en-US" sz="1700" b="0" i="0" u="none" strike="noStrike" kern="1200" cap="none" spc="0" normalizeH="0" baseline="0">
              <a:solidFill>
                <a:srgbClr val="000000"/>
              </a:solidFill>
              <a:latin typeface="HY견고딕"/>
              <a:ea typeface="HY견고딕"/>
              <a:cs typeface="맑은 고딕"/>
            </a:endParaRPr>
          </a:p>
          <a:p>
            <a:pPr marL="314500" lvl="0" indent="-314500" defTabSz="914400">
              <a:lnSpc>
                <a:spcPct val="170000"/>
              </a:lnSpc>
              <a:buBlip>
                <a:blip r:embed="rId4"/>
              </a:buBlip>
              <a:defRPr/>
            </a:pPr>
            <a:r>
              <a:rPr kumimoji="0" lang="ko-KR" altLang="en-US" sz="1700" b="0" i="0" u="none" strike="noStrike" kern="1200" cap="none" spc="0" normalizeH="0" baseline="0">
                <a:solidFill>
                  <a:srgbClr val="000000"/>
                </a:solidFill>
                <a:latin typeface="HY견고딕"/>
                <a:ea typeface="HY견고딕"/>
                <a:cs typeface="맑은 고딕"/>
              </a:rPr>
              <a:t>국방 內 전자정부표준프레임워크 적용 현황</a:t>
            </a:r>
            <a:endParaRPr kumimoji="0" lang="ko-KR" altLang="en-US" sz="1700" b="0" i="0" u="none" strike="noStrike" kern="1200" cap="none" spc="0" normalizeH="0" baseline="0">
              <a:solidFill>
                <a:srgbClr val="000000"/>
              </a:solidFill>
              <a:latin typeface="HY견고딕"/>
              <a:ea typeface="HY견고딕"/>
              <a:cs typeface="맑은 고딕"/>
            </a:endParaRPr>
          </a:p>
          <a:p>
            <a:pPr marL="314500" lvl="0" indent="-314500" defTabSz="914400">
              <a:lnSpc>
                <a:spcPct val="170000"/>
              </a:lnSpc>
              <a:buBlip>
                <a:blip r:embed="rId5"/>
              </a:buBlip>
              <a:defRPr/>
            </a:pPr>
            <a:r>
              <a:rPr kumimoji="0" lang="ko-KR" altLang="en-US" sz="1700" b="0" i="0" u="none" strike="noStrike" kern="1200" cap="none" spc="0" normalizeH="0" baseline="0">
                <a:solidFill>
                  <a:srgbClr val="000000"/>
                </a:solidFill>
                <a:latin typeface="HY견고딕"/>
                <a:ea typeface="HY견고딕"/>
                <a:cs typeface="맑은 고딕"/>
              </a:rPr>
              <a:t>전자정부표준프레임워크 적용 활성화를 위한 기관의 노력</a:t>
            </a:r>
            <a:endParaRPr kumimoji="0" lang="ko-KR" altLang="en-US" sz="1700" b="0" i="0" u="none" strike="noStrike" kern="1200" cap="none" spc="0" normalizeH="0" baseline="0">
              <a:solidFill>
                <a:srgbClr val="000000"/>
              </a:solidFill>
              <a:latin typeface="HY견고딕"/>
              <a:ea typeface="HY견고딕"/>
              <a:cs typeface="맑은 고딕"/>
            </a:endParaRPr>
          </a:p>
          <a:p>
            <a:pPr marL="0" lvl="0" indent="0">
              <a:lnSpc>
                <a:spcPct val="170000"/>
              </a:lnSpc>
              <a:buNone/>
              <a:defRPr/>
            </a:pPr>
            <a:endParaRPr lang="ko-KR" altLang="en-US" sz="1700">
              <a:solidFill>
                <a:srgbClr val="000000"/>
              </a:solidFill>
              <a:effectLst/>
              <a:latin typeface="HY견고딕"/>
              <a:ea typeface="HY견고딕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225</ep:Words>
  <ep:PresentationFormat>A4 용지(210x297mm)</ep:PresentationFormat>
  <ep:Paragraphs>46</ep:Paragraphs>
  <ep:Slides>15</ep:Slides>
  <ep:Notes>15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ep:HeadingPairs>
  <ep:TitlesOfParts>
    <vt:vector size="16" baseType="lpstr">
      <vt:lpstr>디자인 사용자 지정</vt:lpstr>
      <vt:lpstr>슬라이드 1</vt:lpstr>
      <vt:lpstr>슬라이드 2</vt:lpstr>
      <vt:lpstr>1.  기관소개</vt:lpstr>
      <vt:lpstr>기관 소개</vt:lpstr>
      <vt:lpstr>기관 소개</vt:lpstr>
      <vt:lpstr>2.  국방정보화표준 소개</vt:lpstr>
      <vt:lpstr>국방정보화표준 소개</vt:lpstr>
      <vt:lpstr>국방정보화표준 소개</vt:lpstr>
      <vt:lpstr>3.   전자정부 표준프레임워크 적용현황</vt:lpstr>
      <vt:lpstr>전자정부 표준프레임워크 적용현황</vt:lpstr>
      <vt:lpstr>전자정부 표준프레임워크 적용현황</vt:lpstr>
      <vt:lpstr>전자정부 표준프레임워크 적용현황</vt:lpstr>
      <vt:lpstr>전자정부 표준프레임워크 적용현황</vt:lpstr>
      <vt:lpstr>4.   향후 추진 계획</vt:lpstr>
      <vt:lpstr>향후 추진 계획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contentStatus>화면 슬라이드 쇼(4:3)</cp:contentStatus>
  <dc:creator>USER_1496</dc:creator>
  <cp:lastModifiedBy>컴포넌트적용지원담당</cp:lastModifiedBy>
  <dcterms:modified xsi:type="dcterms:W3CDTF">2023-12-06T04:09:03.884</dcterms:modified>
  <cp:revision>32007</cp:revision>
  <dc:title>PowerPoint 프레젠테이션</dc:title>
  <cp:version>0906.0100.01</cp:version>
</cp:coreProperties>
</file>